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9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52" r:id="rId92"/>
    <p:sldId id="347" r:id="rId93"/>
    <p:sldId id="348" r:id="rId94"/>
    <p:sldId id="349" r:id="rId95"/>
    <p:sldId id="350" r:id="rId96"/>
    <p:sldId id="351" r:id="rId97"/>
  </p:sldIdLst>
  <p:sldSz cx="16256000" cy="12192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20" autoAdjust="0"/>
    <p:restoredTop sz="94660"/>
  </p:normalViewPr>
  <p:slideViewPr>
    <p:cSldViewPr snapToGrid="0">
      <p:cViewPr varScale="1">
        <p:scale>
          <a:sx n="56" d="100"/>
          <a:sy n="56" d="100"/>
        </p:scale>
        <p:origin x="907"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528398D-FB46-4D35-8324-E6D6EFE56BA6}" type="datetimeFigureOut">
              <a:rPr lang="he-IL" smtClean="0"/>
              <a:t>ו'/כסלו/תשפ"ד</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FEC32C5-517E-4848-93D8-20FE1E774F98}" type="slidenum">
              <a:rPr lang="he-IL" smtClean="0"/>
              <a:t>‹#›</a:t>
            </a:fld>
            <a:endParaRPr lang="he-IL"/>
          </a:p>
        </p:txBody>
      </p:sp>
    </p:spTree>
    <p:extLst>
      <p:ext uri="{BB962C8B-B14F-4D97-AF65-F5344CB8AC3E}">
        <p14:creationId xmlns:p14="http://schemas.microsoft.com/office/powerpoint/2010/main" val="12349433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endParaRPr lang="he-IL" sz="800" dirty="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2</a:t>
            </a:fld>
            <a:endParaRPr lang="he-IL"/>
          </a:p>
        </p:txBody>
      </p:sp>
    </p:spTree>
    <p:extLst>
      <p:ext uri="{BB962C8B-B14F-4D97-AF65-F5344CB8AC3E}">
        <p14:creationId xmlns:p14="http://schemas.microsoft.com/office/powerpoint/2010/main" val="266201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12</a:t>
            </a:fld>
            <a:endParaRPr lang="he-IL"/>
          </a:p>
        </p:txBody>
      </p:sp>
    </p:spTree>
    <p:extLst>
      <p:ext uri="{BB962C8B-B14F-4D97-AF65-F5344CB8AC3E}">
        <p14:creationId xmlns:p14="http://schemas.microsoft.com/office/powerpoint/2010/main" val="207996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13</a:t>
            </a:fld>
            <a:endParaRPr lang="he-IL"/>
          </a:p>
        </p:txBody>
      </p:sp>
    </p:spTree>
    <p:extLst>
      <p:ext uri="{BB962C8B-B14F-4D97-AF65-F5344CB8AC3E}">
        <p14:creationId xmlns:p14="http://schemas.microsoft.com/office/powerpoint/2010/main" val="369498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14</a:t>
            </a:fld>
            <a:endParaRPr lang="he-IL"/>
          </a:p>
        </p:txBody>
      </p:sp>
    </p:spTree>
    <p:extLst>
      <p:ext uri="{BB962C8B-B14F-4D97-AF65-F5344CB8AC3E}">
        <p14:creationId xmlns:p14="http://schemas.microsoft.com/office/powerpoint/2010/main" val="4087050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15</a:t>
            </a:fld>
            <a:endParaRPr lang="he-IL"/>
          </a:p>
        </p:txBody>
      </p:sp>
    </p:spTree>
    <p:extLst>
      <p:ext uri="{BB962C8B-B14F-4D97-AF65-F5344CB8AC3E}">
        <p14:creationId xmlns:p14="http://schemas.microsoft.com/office/powerpoint/2010/main" val="1203575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17</a:t>
            </a:fld>
            <a:endParaRPr lang="he-IL"/>
          </a:p>
        </p:txBody>
      </p:sp>
    </p:spTree>
    <p:extLst>
      <p:ext uri="{BB962C8B-B14F-4D97-AF65-F5344CB8AC3E}">
        <p14:creationId xmlns:p14="http://schemas.microsoft.com/office/powerpoint/2010/main" val="2716675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18</a:t>
            </a:fld>
            <a:endParaRPr lang="he-IL"/>
          </a:p>
        </p:txBody>
      </p:sp>
    </p:spTree>
    <p:extLst>
      <p:ext uri="{BB962C8B-B14F-4D97-AF65-F5344CB8AC3E}">
        <p14:creationId xmlns:p14="http://schemas.microsoft.com/office/powerpoint/2010/main" val="287358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19</a:t>
            </a:fld>
            <a:endParaRPr lang="he-IL"/>
          </a:p>
        </p:txBody>
      </p:sp>
    </p:spTree>
    <p:extLst>
      <p:ext uri="{BB962C8B-B14F-4D97-AF65-F5344CB8AC3E}">
        <p14:creationId xmlns:p14="http://schemas.microsoft.com/office/powerpoint/2010/main" val="4193361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20</a:t>
            </a:fld>
            <a:endParaRPr lang="he-IL"/>
          </a:p>
        </p:txBody>
      </p:sp>
    </p:spTree>
    <p:extLst>
      <p:ext uri="{BB962C8B-B14F-4D97-AF65-F5344CB8AC3E}">
        <p14:creationId xmlns:p14="http://schemas.microsoft.com/office/powerpoint/2010/main" val="3781452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21</a:t>
            </a:fld>
            <a:endParaRPr lang="he-IL"/>
          </a:p>
        </p:txBody>
      </p:sp>
    </p:spTree>
    <p:extLst>
      <p:ext uri="{BB962C8B-B14F-4D97-AF65-F5344CB8AC3E}">
        <p14:creationId xmlns:p14="http://schemas.microsoft.com/office/powerpoint/2010/main" val="3936760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23</a:t>
            </a:fld>
            <a:endParaRPr lang="he-IL"/>
          </a:p>
        </p:txBody>
      </p:sp>
    </p:spTree>
    <p:extLst>
      <p:ext uri="{BB962C8B-B14F-4D97-AF65-F5344CB8AC3E}">
        <p14:creationId xmlns:p14="http://schemas.microsoft.com/office/powerpoint/2010/main" val="314630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a:t>
            </a:fld>
            <a:endParaRPr lang="he-IL"/>
          </a:p>
        </p:txBody>
      </p:sp>
    </p:spTree>
    <p:extLst>
      <p:ext uri="{BB962C8B-B14F-4D97-AF65-F5344CB8AC3E}">
        <p14:creationId xmlns:p14="http://schemas.microsoft.com/office/powerpoint/2010/main" val="12600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24</a:t>
            </a:fld>
            <a:endParaRPr lang="he-IL"/>
          </a:p>
        </p:txBody>
      </p:sp>
    </p:spTree>
    <p:extLst>
      <p:ext uri="{BB962C8B-B14F-4D97-AF65-F5344CB8AC3E}">
        <p14:creationId xmlns:p14="http://schemas.microsoft.com/office/powerpoint/2010/main" val="334521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26</a:t>
            </a:fld>
            <a:endParaRPr lang="he-IL"/>
          </a:p>
        </p:txBody>
      </p:sp>
    </p:spTree>
    <p:extLst>
      <p:ext uri="{BB962C8B-B14F-4D97-AF65-F5344CB8AC3E}">
        <p14:creationId xmlns:p14="http://schemas.microsoft.com/office/powerpoint/2010/main" val="2178626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27</a:t>
            </a:fld>
            <a:endParaRPr lang="he-IL"/>
          </a:p>
        </p:txBody>
      </p:sp>
    </p:spTree>
    <p:extLst>
      <p:ext uri="{BB962C8B-B14F-4D97-AF65-F5344CB8AC3E}">
        <p14:creationId xmlns:p14="http://schemas.microsoft.com/office/powerpoint/2010/main" val="675173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28</a:t>
            </a:fld>
            <a:endParaRPr lang="he-IL"/>
          </a:p>
        </p:txBody>
      </p:sp>
    </p:spTree>
    <p:extLst>
      <p:ext uri="{BB962C8B-B14F-4D97-AF65-F5344CB8AC3E}">
        <p14:creationId xmlns:p14="http://schemas.microsoft.com/office/powerpoint/2010/main" val="1554663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29</a:t>
            </a:fld>
            <a:endParaRPr lang="he-IL"/>
          </a:p>
        </p:txBody>
      </p:sp>
    </p:spTree>
    <p:extLst>
      <p:ext uri="{BB962C8B-B14F-4D97-AF65-F5344CB8AC3E}">
        <p14:creationId xmlns:p14="http://schemas.microsoft.com/office/powerpoint/2010/main" val="1369569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30</a:t>
            </a:fld>
            <a:endParaRPr lang="he-IL"/>
          </a:p>
        </p:txBody>
      </p:sp>
    </p:spTree>
    <p:extLst>
      <p:ext uri="{BB962C8B-B14F-4D97-AF65-F5344CB8AC3E}">
        <p14:creationId xmlns:p14="http://schemas.microsoft.com/office/powerpoint/2010/main" val="1124887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31</a:t>
            </a:fld>
            <a:endParaRPr lang="he-IL"/>
          </a:p>
        </p:txBody>
      </p:sp>
    </p:spTree>
    <p:extLst>
      <p:ext uri="{BB962C8B-B14F-4D97-AF65-F5344CB8AC3E}">
        <p14:creationId xmlns:p14="http://schemas.microsoft.com/office/powerpoint/2010/main" val="1748299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32</a:t>
            </a:fld>
            <a:endParaRPr lang="he-IL"/>
          </a:p>
        </p:txBody>
      </p:sp>
    </p:spTree>
    <p:extLst>
      <p:ext uri="{BB962C8B-B14F-4D97-AF65-F5344CB8AC3E}">
        <p14:creationId xmlns:p14="http://schemas.microsoft.com/office/powerpoint/2010/main" val="1348924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33</a:t>
            </a:fld>
            <a:endParaRPr lang="he-IL"/>
          </a:p>
        </p:txBody>
      </p:sp>
    </p:spTree>
    <p:extLst>
      <p:ext uri="{BB962C8B-B14F-4D97-AF65-F5344CB8AC3E}">
        <p14:creationId xmlns:p14="http://schemas.microsoft.com/office/powerpoint/2010/main" val="1933813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34</a:t>
            </a:fld>
            <a:endParaRPr lang="he-IL"/>
          </a:p>
        </p:txBody>
      </p:sp>
    </p:spTree>
    <p:extLst>
      <p:ext uri="{BB962C8B-B14F-4D97-AF65-F5344CB8AC3E}">
        <p14:creationId xmlns:p14="http://schemas.microsoft.com/office/powerpoint/2010/main" val="346868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a:t>
            </a:fld>
            <a:endParaRPr lang="he-IL"/>
          </a:p>
        </p:txBody>
      </p:sp>
    </p:spTree>
    <p:extLst>
      <p:ext uri="{BB962C8B-B14F-4D97-AF65-F5344CB8AC3E}">
        <p14:creationId xmlns:p14="http://schemas.microsoft.com/office/powerpoint/2010/main" val="243723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35</a:t>
            </a:fld>
            <a:endParaRPr lang="he-IL"/>
          </a:p>
        </p:txBody>
      </p:sp>
    </p:spTree>
    <p:extLst>
      <p:ext uri="{BB962C8B-B14F-4D97-AF65-F5344CB8AC3E}">
        <p14:creationId xmlns:p14="http://schemas.microsoft.com/office/powerpoint/2010/main" val="3191303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36</a:t>
            </a:fld>
            <a:endParaRPr lang="he-IL"/>
          </a:p>
        </p:txBody>
      </p:sp>
    </p:spTree>
    <p:extLst>
      <p:ext uri="{BB962C8B-B14F-4D97-AF65-F5344CB8AC3E}">
        <p14:creationId xmlns:p14="http://schemas.microsoft.com/office/powerpoint/2010/main" val="2191837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37</a:t>
            </a:fld>
            <a:endParaRPr lang="he-IL"/>
          </a:p>
        </p:txBody>
      </p:sp>
    </p:spTree>
    <p:extLst>
      <p:ext uri="{BB962C8B-B14F-4D97-AF65-F5344CB8AC3E}">
        <p14:creationId xmlns:p14="http://schemas.microsoft.com/office/powerpoint/2010/main" val="1977865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38</a:t>
            </a:fld>
            <a:endParaRPr lang="he-IL"/>
          </a:p>
        </p:txBody>
      </p:sp>
    </p:spTree>
    <p:extLst>
      <p:ext uri="{BB962C8B-B14F-4D97-AF65-F5344CB8AC3E}">
        <p14:creationId xmlns:p14="http://schemas.microsoft.com/office/powerpoint/2010/main" val="1940500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39</a:t>
            </a:fld>
            <a:endParaRPr lang="he-IL"/>
          </a:p>
        </p:txBody>
      </p:sp>
    </p:spTree>
    <p:extLst>
      <p:ext uri="{BB962C8B-B14F-4D97-AF65-F5344CB8AC3E}">
        <p14:creationId xmlns:p14="http://schemas.microsoft.com/office/powerpoint/2010/main" val="2636390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40</a:t>
            </a:fld>
            <a:endParaRPr lang="he-IL"/>
          </a:p>
        </p:txBody>
      </p:sp>
    </p:spTree>
    <p:extLst>
      <p:ext uri="{BB962C8B-B14F-4D97-AF65-F5344CB8AC3E}">
        <p14:creationId xmlns:p14="http://schemas.microsoft.com/office/powerpoint/2010/main" val="1359600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41</a:t>
            </a:fld>
            <a:endParaRPr lang="he-IL"/>
          </a:p>
        </p:txBody>
      </p:sp>
    </p:spTree>
    <p:extLst>
      <p:ext uri="{BB962C8B-B14F-4D97-AF65-F5344CB8AC3E}">
        <p14:creationId xmlns:p14="http://schemas.microsoft.com/office/powerpoint/2010/main" val="3610924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42</a:t>
            </a:fld>
            <a:endParaRPr lang="he-IL"/>
          </a:p>
        </p:txBody>
      </p:sp>
    </p:spTree>
    <p:extLst>
      <p:ext uri="{BB962C8B-B14F-4D97-AF65-F5344CB8AC3E}">
        <p14:creationId xmlns:p14="http://schemas.microsoft.com/office/powerpoint/2010/main" val="251222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43</a:t>
            </a:fld>
            <a:endParaRPr lang="he-IL"/>
          </a:p>
        </p:txBody>
      </p:sp>
    </p:spTree>
    <p:extLst>
      <p:ext uri="{BB962C8B-B14F-4D97-AF65-F5344CB8AC3E}">
        <p14:creationId xmlns:p14="http://schemas.microsoft.com/office/powerpoint/2010/main" val="2676268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44</a:t>
            </a:fld>
            <a:endParaRPr lang="he-IL"/>
          </a:p>
        </p:txBody>
      </p:sp>
    </p:spTree>
    <p:extLst>
      <p:ext uri="{BB962C8B-B14F-4D97-AF65-F5344CB8AC3E}">
        <p14:creationId xmlns:p14="http://schemas.microsoft.com/office/powerpoint/2010/main" val="141335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a:t>
            </a:fld>
            <a:endParaRPr lang="he-IL"/>
          </a:p>
        </p:txBody>
      </p:sp>
    </p:spTree>
    <p:extLst>
      <p:ext uri="{BB962C8B-B14F-4D97-AF65-F5344CB8AC3E}">
        <p14:creationId xmlns:p14="http://schemas.microsoft.com/office/powerpoint/2010/main" val="2858780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45</a:t>
            </a:fld>
            <a:endParaRPr lang="he-IL"/>
          </a:p>
        </p:txBody>
      </p:sp>
    </p:spTree>
    <p:extLst>
      <p:ext uri="{BB962C8B-B14F-4D97-AF65-F5344CB8AC3E}">
        <p14:creationId xmlns:p14="http://schemas.microsoft.com/office/powerpoint/2010/main" val="4216296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46</a:t>
            </a:fld>
            <a:endParaRPr lang="he-IL"/>
          </a:p>
        </p:txBody>
      </p:sp>
    </p:spTree>
    <p:extLst>
      <p:ext uri="{BB962C8B-B14F-4D97-AF65-F5344CB8AC3E}">
        <p14:creationId xmlns:p14="http://schemas.microsoft.com/office/powerpoint/2010/main" val="1813985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47</a:t>
            </a:fld>
            <a:endParaRPr lang="he-IL"/>
          </a:p>
        </p:txBody>
      </p:sp>
    </p:spTree>
    <p:extLst>
      <p:ext uri="{BB962C8B-B14F-4D97-AF65-F5344CB8AC3E}">
        <p14:creationId xmlns:p14="http://schemas.microsoft.com/office/powerpoint/2010/main" val="114172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48</a:t>
            </a:fld>
            <a:endParaRPr lang="he-IL"/>
          </a:p>
        </p:txBody>
      </p:sp>
    </p:spTree>
    <p:extLst>
      <p:ext uri="{BB962C8B-B14F-4D97-AF65-F5344CB8AC3E}">
        <p14:creationId xmlns:p14="http://schemas.microsoft.com/office/powerpoint/2010/main" val="245246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49</a:t>
            </a:fld>
            <a:endParaRPr lang="he-IL"/>
          </a:p>
        </p:txBody>
      </p:sp>
    </p:spTree>
    <p:extLst>
      <p:ext uri="{BB962C8B-B14F-4D97-AF65-F5344CB8AC3E}">
        <p14:creationId xmlns:p14="http://schemas.microsoft.com/office/powerpoint/2010/main" val="3241644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50</a:t>
            </a:fld>
            <a:endParaRPr lang="he-IL"/>
          </a:p>
        </p:txBody>
      </p:sp>
    </p:spTree>
    <p:extLst>
      <p:ext uri="{BB962C8B-B14F-4D97-AF65-F5344CB8AC3E}">
        <p14:creationId xmlns:p14="http://schemas.microsoft.com/office/powerpoint/2010/main" val="756278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51</a:t>
            </a:fld>
            <a:endParaRPr lang="he-IL"/>
          </a:p>
        </p:txBody>
      </p:sp>
    </p:spTree>
    <p:extLst>
      <p:ext uri="{BB962C8B-B14F-4D97-AF65-F5344CB8AC3E}">
        <p14:creationId xmlns:p14="http://schemas.microsoft.com/office/powerpoint/2010/main" val="3770741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52</a:t>
            </a:fld>
            <a:endParaRPr lang="he-IL"/>
          </a:p>
        </p:txBody>
      </p:sp>
    </p:spTree>
    <p:extLst>
      <p:ext uri="{BB962C8B-B14F-4D97-AF65-F5344CB8AC3E}">
        <p14:creationId xmlns:p14="http://schemas.microsoft.com/office/powerpoint/2010/main" val="20332184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53</a:t>
            </a:fld>
            <a:endParaRPr lang="he-IL"/>
          </a:p>
        </p:txBody>
      </p:sp>
    </p:spTree>
    <p:extLst>
      <p:ext uri="{BB962C8B-B14F-4D97-AF65-F5344CB8AC3E}">
        <p14:creationId xmlns:p14="http://schemas.microsoft.com/office/powerpoint/2010/main" val="3062916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54</a:t>
            </a:fld>
            <a:endParaRPr lang="he-IL"/>
          </a:p>
        </p:txBody>
      </p:sp>
    </p:spTree>
    <p:extLst>
      <p:ext uri="{BB962C8B-B14F-4D97-AF65-F5344CB8AC3E}">
        <p14:creationId xmlns:p14="http://schemas.microsoft.com/office/powerpoint/2010/main" val="63467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a:t>
            </a:fld>
            <a:endParaRPr lang="he-IL"/>
          </a:p>
        </p:txBody>
      </p:sp>
    </p:spTree>
    <p:extLst>
      <p:ext uri="{BB962C8B-B14F-4D97-AF65-F5344CB8AC3E}">
        <p14:creationId xmlns:p14="http://schemas.microsoft.com/office/powerpoint/2010/main" val="3152200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55</a:t>
            </a:fld>
            <a:endParaRPr lang="he-IL"/>
          </a:p>
        </p:txBody>
      </p:sp>
    </p:spTree>
    <p:extLst>
      <p:ext uri="{BB962C8B-B14F-4D97-AF65-F5344CB8AC3E}">
        <p14:creationId xmlns:p14="http://schemas.microsoft.com/office/powerpoint/2010/main" val="1295736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56</a:t>
            </a:fld>
            <a:endParaRPr lang="he-IL"/>
          </a:p>
        </p:txBody>
      </p:sp>
    </p:spTree>
    <p:extLst>
      <p:ext uri="{BB962C8B-B14F-4D97-AF65-F5344CB8AC3E}">
        <p14:creationId xmlns:p14="http://schemas.microsoft.com/office/powerpoint/2010/main" val="9041825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57</a:t>
            </a:fld>
            <a:endParaRPr lang="he-IL"/>
          </a:p>
        </p:txBody>
      </p:sp>
    </p:spTree>
    <p:extLst>
      <p:ext uri="{BB962C8B-B14F-4D97-AF65-F5344CB8AC3E}">
        <p14:creationId xmlns:p14="http://schemas.microsoft.com/office/powerpoint/2010/main" val="4248017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58</a:t>
            </a:fld>
            <a:endParaRPr lang="he-IL"/>
          </a:p>
        </p:txBody>
      </p:sp>
    </p:spTree>
    <p:extLst>
      <p:ext uri="{BB962C8B-B14F-4D97-AF65-F5344CB8AC3E}">
        <p14:creationId xmlns:p14="http://schemas.microsoft.com/office/powerpoint/2010/main" val="25199966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59</a:t>
            </a:fld>
            <a:endParaRPr lang="he-IL"/>
          </a:p>
        </p:txBody>
      </p:sp>
    </p:spTree>
    <p:extLst>
      <p:ext uri="{BB962C8B-B14F-4D97-AF65-F5344CB8AC3E}">
        <p14:creationId xmlns:p14="http://schemas.microsoft.com/office/powerpoint/2010/main" val="9161882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60</a:t>
            </a:fld>
            <a:endParaRPr lang="he-IL"/>
          </a:p>
        </p:txBody>
      </p:sp>
    </p:spTree>
    <p:extLst>
      <p:ext uri="{BB962C8B-B14F-4D97-AF65-F5344CB8AC3E}">
        <p14:creationId xmlns:p14="http://schemas.microsoft.com/office/powerpoint/2010/main" val="10321629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61</a:t>
            </a:fld>
            <a:endParaRPr lang="he-IL"/>
          </a:p>
        </p:txBody>
      </p:sp>
    </p:spTree>
    <p:extLst>
      <p:ext uri="{BB962C8B-B14F-4D97-AF65-F5344CB8AC3E}">
        <p14:creationId xmlns:p14="http://schemas.microsoft.com/office/powerpoint/2010/main" val="1835487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62</a:t>
            </a:fld>
            <a:endParaRPr lang="he-IL"/>
          </a:p>
        </p:txBody>
      </p:sp>
    </p:spTree>
    <p:extLst>
      <p:ext uri="{BB962C8B-B14F-4D97-AF65-F5344CB8AC3E}">
        <p14:creationId xmlns:p14="http://schemas.microsoft.com/office/powerpoint/2010/main" val="1859935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63</a:t>
            </a:fld>
            <a:endParaRPr lang="he-IL"/>
          </a:p>
        </p:txBody>
      </p:sp>
    </p:spTree>
    <p:extLst>
      <p:ext uri="{BB962C8B-B14F-4D97-AF65-F5344CB8AC3E}">
        <p14:creationId xmlns:p14="http://schemas.microsoft.com/office/powerpoint/2010/main" val="14921222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64</a:t>
            </a:fld>
            <a:endParaRPr lang="he-IL"/>
          </a:p>
        </p:txBody>
      </p:sp>
    </p:spTree>
    <p:extLst>
      <p:ext uri="{BB962C8B-B14F-4D97-AF65-F5344CB8AC3E}">
        <p14:creationId xmlns:p14="http://schemas.microsoft.com/office/powerpoint/2010/main" val="19317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7</a:t>
            </a:fld>
            <a:endParaRPr lang="he-IL"/>
          </a:p>
        </p:txBody>
      </p:sp>
    </p:spTree>
    <p:extLst>
      <p:ext uri="{BB962C8B-B14F-4D97-AF65-F5344CB8AC3E}">
        <p14:creationId xmlns:p14="http://schemas.microsoft.com/office/powerpoint/2010/main" val="19695940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65</a:t>
            </a:fld>
            <a:endParaRPr lang="he-IL"/>
          </a:p>
        </p:txBody>
      </p:sp>
    </p:spTree>
    <p:extLst>
      <p:ext uri="{BB962C8B-B14F-4D97-AF65-F5344CB8AC3E}">
        <p14:creationId xmlns:p14="http://schemas.microsoft.com/office/powerpoint/2010/main" val="20789301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66</a:t>
            </a:fld>
            <a:endParaRPr lang="he-IL"/>
          </a:p>
        </p:txBody>
      </p:sp>
    </p:spTree>
    <p:extLst>
      <p:ext uri="{BB962C8B-B14F-4D97-AF65-F5344CB8AC3E}">
        <p14:creationId xmlns:p14="http://schemas.microsoft.com/office/powerpoint/2010/main" val="26094885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67</a:t>
            </a:fld>
            <a:endParaRPr lang="he-IL"/>
          </a:p>
        </p:txBody>
      </p:sp>
    </p:spTree>
    <p:extLst>
      <p:ext uri="{BB962C8B-B14F-4D97-AF65-F5344CB8AC3E}">
        <p14:creationId xmlns:p14="http://schemas.microsoft.com/office/powerpoint/2010/main" val="2740661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68</a:t>
            </a:fld>
            <a:endParaRPr lang="he-IL"/>
          </a:p>
        </p:txBody>
      </p:sp>
    </p:spTree>
    <p:extLst>
      <p:ext uri="{BB962C8B-B14F-4D97-AF65-F5344CB8AC3E}">
        <p14:creationId xmlns:p14="http://schemas.microsoft.com/office/powerpoint/2010/main" val="28667284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69</a:t>
            </a:fld>
            <a:endParaRPr lang="he-IL"/>
          </a:p>
        </p:txBody>
      </p:sp>
    </p:spTree>
    <p:extLst>
      <p:ext uri="{BB962C8B-B14F-4D97-AF65-F5344CB8AC3E}">
        <p14:creationId xmlns:p14="http://schemas.microsoft.com/office/powerpoint/2010/main" val="11333753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70</a:t>
            </a:fld>
            <a:endParaRPr lang="he-IL"/>
          </a:p>
        </p:txBody>
      </p:sp>
    </p:spTree>
    <p:extLst>
      <p:ext uri="{BB962C8B-B14F-4D97-AF65-F5344CB8AC3E}">
        <p14:creationId xmlns:p14="http://schemas.microsoft.com/office/powerpoint/2010/main" val="35048449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71</a:t>
            </a:fld>
            <a:endParaRPr lang="he-IL"/>
          </a:p>
        </p:txBody>
      </p:sp>
    </p:spTree>
    <p:extLst>
      <p:ext uri="{BB962C8B-B14F-4D97-AF65-F5344CB8AC3E}">
        <p14:creationId xmlns:p14="http://schemas.microsoft.com/office/powerpoint/2010/main" val="3419697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8</a:t>
            </a:fld>
            <a:endParaRPr lang="he-IL"/>
          </a:p>
        </p:txBody>
      </p:sp>
    </p:spTree>
    <p:extLst>
      <p:ext uri="{BB962C8B-B14F-4D97-AF65-F5344CB8AC3E}">
        <p14:creationId xmlns:p14="http://schemas.microsoft.com/office/powerpoint/2010/main" val="37922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החל מדוחות 2016</a:t>
            </a:r>
            <a:endParaRPr lang="he-IL" b="1" u="sng"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10</a:t>
            </a:fld>
            <a:endParaRPr lang="he-IL"/>
          </a:p>
        </p:txBody>
      </p:sp>
    </p:spTree>
    <p:extLst>
      <p:ext uri="{BB962C8B-B14F-4D97-AF65-F5344CB8AC3E}">
        <p14:creationId xmlns:p14="http://schemas.microsoft.com/office/powerpoint/2010/main" val="103900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1" u="sng" dirty="0" smtClean="0"/>
              <a:t>מ"ה</a:t>
            </a:r>
            <a:r>
              <a:rPr lang="he-IL" dirty="0" smtClean="0"/>
              <a:t> – 113, </a:t>
            </a:r>
            <a:r>
              <a:rPr lang="he-IL" b="1" u="sng" dirty="0" smtClean="0"/>
              <a:t>מע"מ</a:t>
            </a:r>
            <a:r>
              <a:rPr lang="he-IL" dirty="0" smtClean="0"/>
              <a:t> – 14, </a:t>
            </a:r>
            <a:r>
              <a:rPr lang="he-IL" b="1" u="sng" dirty="0" smtClean="0"/>
              <a:t>מכס</a:t>
            </a:r>
            <a:r>
              <a:rPr lang="he-IL" baseline="0" dirty="0" smtClean="0"/>
              <a:t> </a:t>
            </a:r>
            <a:r>
              <a:rPr lang="he-IL" baseline="0" smtClean="0"/>
              <a:t>– 22, </a:t>
            </a:r>
            <a:r>
              <a:rPr lang="he-IL" b="1" u="sng" baseline="0" dirty="0" smtClean="0"/>
              <a:t>בלו</a:t>
            </a:r>
            <a:r>
              <a:rPr lang="he-IL" baseline="0" dirty="0" smtClean="0"/>
              <a:t> - 1</a:t>
            </a:r>
            <a:endParaRPr lang="he-IL" dirty="0"/>
          </a:p>
        </p:txBody>
      </p:sp>
      <p:sp>
        <p:nvSpPr>
          <p:cNvPr id="4" name="מציין מיקום של מספר שקופית 3"/>
          <p:cNvSpPr>
            <a:spLocks noGrp="1"/>
          </p:cNvSpPr>
          <p:nvPr>
            <p:ph type="sldNum" sz="quarter" idx="10"/>
          </p:nvPr>
        </p:nvSpPr>
        <p:spPr/>
        <p:txBody>
          <a:bodyPr/>
          <a:lstStyle/>
          <a:p>
            <a:pPr>
              <a:defRPr/>
            </a:pPr>
            <a:fld id="{3DD3A881-D453-42BD-BD82-83586F35CA54}" type="slidenum">
              <a:rPr lang="he-IL" smtClean="0"/>
              <a:pPr>
                <a:defRPr/>
              </a:pPr>
              <a:t>11</a:t>
            </a:fld>
            <a:endParaRPr lang="he-IL"/>
          </a:p>
        </p:txBody>
      </p:sp>
    </p:spTree>
    <p:extLst>
      <p:ext uri="{BB962C8B-B14F-4D97-AF65-F5344CB8AC3E}">
        <p14:creationId xmlns:p14="http://schemas.microsoft.com/office/powerpoint/2010/main" val="155389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995312"/>
            <a:ext cx="13817600" cy="4244622"/>
          </a:xfrm>
        </p:spPr>
        <p:txBody>
          <a:bodyPr anchor="b"/>
          <a:lstStyle>
            <a:lvl1pPr algn="ctr">
              <a:defRPr sz="10667"/>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032000" y="6403623"/>
            <a:ext cx="12192000" cy="2943577"/>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415569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366006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649111"/>
            <a:ext cx="3505200" cy="10332156"/>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17601" y="649111"/>
            <a:ext cx="10312400" cy="10332156"/>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37570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294868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09134" y="3039537"/>
            <a:ext cx="14020800" cy="5071532"/>
          </a:xfrm>
        </p:spPr>
        <p:txBody>
          <a:bodyPr anchor="b"/>
          <a:lstStyle>
            <a:lvl1pPr>
              <a:defRPr sz="10667"/>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09134" y="8159048"/>
            <a:ext cx="14020800" cy="2666999"/>
          </a:xfrm>
        </p:spPr>
        <p:txBody>
          <a:bodyPr/>
          <a:lstStyle>
            <a:lvl1pPr marL="0" indent="0">
              <a:buNone/>
              <a:defRPr sz="4267">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1217526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17600" y="3245556"/>
            <a:ext cx="6908800" cy="773571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8229600" y="3245556"/>
            <a:ext cx="6908800" cy="773571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86360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119717" y="649114"/>
            <a:ext cx="14020800" cy="2356556"/>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19719" y="2988734"/>
            <a:ext cx="6877049"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119719" y="4453467"/>
            <a:ext cx="6877049" cy="6550379"/>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8229601" y="2988734"/>
            <a:ext cx="6910917" cy="1464732"/>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8229601" y="4453467"/>
            <a:ext cx="6910917" cy="6550379"/>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90592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219018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47669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910917" y="1755425"/>
            <a:ext cx="8229600" cy="8664222"/>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295924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19717" y="812800"/>
            <a:ext cx="5242983" cy="2844800"/>
          </a:xfrm>
        </p:spPr>
        <p:txBody>
          <a:bodyPr anchor="b"/>
          <a:lstStyle>
            <a:lvl1pPr>
              <a:defRPr sz="5689"/>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910917" y="1755425"/>
            <a:ext cx="8229600" cy="8664222"/>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19717" y="3657600"/>
            <a:ext cx="5242983" cy="6776156"/>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7CF1E2EF-ACD0-48B0-953A-86653B7794A1}" type="datetimeFigureOut">
              <a:rPr lang="he-IL" smtClean="0"/>
              <a:t>ו'/כסלו/תשפ"ד</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D1641DDB-C07A-48FF-9839-B8DA74DAC37B}" type="slidenum">
              <a:rPr lang="he-IL" smtClean="0"/>
              <a:t>‹#›</a:t>
            </a:fld>
            <a:endParaRPr lang="he-IL"/>
          </a:p>
        </p:txBody>
      </p:sp>
    </p:spTree>
    <p:extLst>
      <p:ext uri="{BB962C8B-B14F-4D97-AF65-F5344CB8AC3E}">
        <p14:creationId xmlns:p14="http://schemas.microsoft.com/office/powerpoint/2010/main" val="412061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649114"/>
            <a:ext cx="14020800" cy="2356556"/>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17600" y="3245556"/>
            <a:ext cx="14020800" cy="7735712"/>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117600" y="11300181"/>
            <a:ext cx="3657600" cy="649111"/>
          </a:xfrm>
          <a:prstGeom prst="rect">
            <a:avLst/>
          </a:prstGeom>
        </p:spPr>
        <p:txBody>
          <a:bodyPr vert="horz" lIns="91440" tIns="45720" rIns="91440" bIns="45720" rtlCol="0" anchor="ctr"/>
          <a:lstStyle>
            <a:lvl1pPr algn="l">
              <a:defRPr sz="2133">
                <a:solidFill>
                  <a:schemeClr val="tx1">
                    <a:tint val="75000"/>
                  </a:schemeClr>
                </a:solidFill>
              </a:defRPr>
            </a:lvl1pPr>
          </a:lstStyle>
          <a:p>
            <a:fld id="{7CF1E2EF-ACD0-48B0-953A-86653B7794A1}" type="datetimeFigureOut">
              <a:rPr lang="he-IL" smtClean="0"/>
              <a:t>ו'/כסלו/תשפ"ד</a:t>
            </a:fld>
            <a:endParaRPr lang="he-IL"/>
          </a:p>
        </p:txBody>
      </p:sp>
      <p:sp>
        <p:nvSpPr>
          <p:cNvPr id="5" name="Footer Placeholder 4"/>
          <p:cNvSpPr>
            <a:spLocks noGrp="1"/>
          </p:cNvSpPr>
          <p:nvPr>
            <p:ph type="ftr" sz="quarter" idx="3"/>
          </p:nvPr>
        </p:nvSpPr>
        <p:spPr>
          <a:xfrm>
            <a:off x="5384800" y="11300181"/>
            <a:ext cx="5486400" cy="649111"/>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1480800" y="11300181"/>
            <a:ext cx="3657600" cy="649111"/>
          </a:xfrm>
          <a:prstGeom prst="rect">
            <a:avLst/>
          </a:prstGeom>
        </p:spPr>
        <p:txBody>
          <a:bodyPr vert="horz" lIns="91440" tIns="45720" rIns="91440" bIns="45720" rtlCol="0" anchor="ctr"/>
          <a:lstStyle>
            <a:lvl1pPr algn="r">
              <a:defRPr sz="2133">
                <a:solidFill>
                  <a:schemeClr val="tx1">
                    <a:tint val="75000"/>
                  </a:schemeClr>
                </a:solidFill>
              </a:defRPr>
            </a:lvl1pPr>
          </a:lstStyle>
          <a:p>
            <a:fld id="{D1641DDB-C07A-48FF-9839-B8DA74DAC37B}" type="slidenum">
              <a:rPr lang="he-IL" smtClean="0"/>
              <a:t>‹#›</a:t>
            </a:fld>
            <a:endParaRPr lang="he-IL"/>
          </a:p>
        </p:txBody>
      </p:sp>
    </p:spTree>
    <p:extLst>
      <p:ext uri="{BB962C8B-B14F-4D97-AF65-F5344CB8AC3E}">
        <p14:creationId xmlns:p14="http://schemas.microsoft.com/office/powerpoint/2010/main" val="398037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625620" rtl="1" eaLnBrk="1" latinLnBrk="0" hangingPunct="1">
        <a:lnSpc>
          <a:spcPct val="90000"/>
        </a:lnSpc>
        <a:spcBef>
          <a:spcPct val="0"/>
        </a:spcBef>
        <a:buNone/>
        <a:defRPr sz="7822" kern="1200">
          <a:solidFill>
            <a:schemeClr val="tx1"/>
          </a:solidFill>
          <a:latin typeface="+mj-lt"/>
          <a:ea typeface="+mj-ea"/>
          <a:cs typeface="+mj-cs"/>
        </a:defRPr>
      </a:lvl1pPr>
    </p:titleStyle>
    <p:bodyStyle>
      <a:lvl1pPr marL="406405" indent="-406405" algn="r" defTabSz="1625620" rtl="1"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215" indent="-406405" algn="r" defTabSz="1625620" rtl="1"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025" indent="-406405" algn="r" defTabSz="1625620" rtl="1"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836" indent="-406405" algn="r" defTabSz="1625620"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646" indent="-406405" algn="r" defTabSz="1625620"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456" indent="-406405" algn="r" defTabSz="1625620"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266" indent="-406405" algn="r" defTabSz="1625620"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076" indent="-406405" algn="r" defTabSz="1625620"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886" indent="-406405" algn="r" defTabSz="1625620" rtl="1"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r" defTabSz="1625620" rtl="1" eaLnBrk="1" latinLnBrk="0" hangingPunct="1">
        <a:defRPr sz="3200" kern="1200">
          <a:solidFill>
            <a:schemeClr val="tx1"/>
          </a:solidFill>
          <a:latin typeface="+mn-lt"/>
          <a:ea typeface="+mn-ea"/>
          <a:cs typeface="+mn-cs"/>
        </a:defRPr>
      </a:lvl1pPr>
      <a:lvl2pPr marL="812810" algn="r" defTabSz="1625620" rtl="1" eaLnBrk="1" latinLnBrk="0" hangingPunct="1">
        <a:defRPr sz="3200" kern="1200">
          <a:solidFill>
            <a:schemeClr val="tx1"/>
          </a:solidFill>
          <a:latin typeface="+mn-lt"/>
          <a:ea typeface="+mn-ea"/>
          <a:cs typeface="+mn-cs"/>
        </a:defRPr>
      </a:lvl2pPr>
      <a:lvl3pPr marL="1625620" algn="r" defTabSz="1625620" rtl="1" eaLnBrk="1" latinLnBrk="0" hangingPunct="1">
        <a:defRPr sz="3200" kern="1200">
          <a:solidFill>
            <a:schemeClr val="tx1"/>
          </a:solidFill>
          <a:latin typeface="+mn-lt"/>
          <a:ea typeface="+mn-ea"/>
          <a:cs typeface="+mn-cs"/>
        </a:defRPr>
      </a:lvl3pPr>
      <a:lvl4pPr marL="2438430" algn="r" defTabSz="1625620" rtl="1" eaLnBrk="1" latinLnBrk="0" hangingPunct="1">
        <a:defRPr sz="3200" kern="1200">
          <a:solidFill>
            <a:schemeClr val="tx1"/>
          </a:solidFill>
          <a:latin typeface="+mn-lt"/>
          <a:ea typeface="+mn-ea"/>
          <a:cs typeface="+mn-cs"/>
        </a:defRPr>
      </a:lvl4pPr>
      <a:lvl5pPr marL="3251241" algn="r" defTabSz="1625620" rtl="1" eaLnBrk="1" latinLnBrk="0" hangingPunct="1">
        <a:defRPr sz="3200" kern="1200">
          <a:solidFill>
            <a:schemeClr val="tx1"/>
          </a:solidFill>
          <a:latin typeface="+mn-lt"/>
          <a:ea typeface="+mn-ea"/>
          <a:cs typeface="+mn-cs"/>
        </a:defRPr>
      </a:lvl5pPr>
      <a:lvl6pPr marL="4064051" algn="r" defTabSz="1625620" rtl="1" eaLnBrk="1" latinLnBrk="0" hangingPunct="1">
        <a:defRPr sz="3200" kern="1200">
          <a:solidFill>
            <a:schemeClr val="tx1"/>
          </a:solidFill>
          <a:latin typeface="+mn-lt"/>
          <a:ea typeface="+mn-ea"/>
          <a:cs typeface="+mn-cs"/>
        </a:defRPr>
      </a:lvl6pPr>
      <a:lvl7pPr marL="4876861" algn="r" defTabSz="1625620" rtl="1" eaLnBrk="1" latinLnBrk="0" hangingPunct="1">
        <a:defRPr sz="3200" kern="1200">
          <a:solidFill>
            <a:schemeClr val="tx1"/>
          </a:solidFill>
          <a:latin typeface="+mn-lt"/>
          <a:ea typeface="+mn-ea"/>
          <a:cs typeface="+mn-cs"/>
        </a:defRPr>
      </a:lvl7pPr>
      <a:lvl8pPr marL="5689671" algn="r" defTabSz="1625620" rtl="1" eaLnBrk="1" latinLnBrk="0" hangingPunct="1">
        <a:defRPr sz="3200" kern="1200">
          <a:solidFill>
            <a:schemeClr val="tx1"/>
          </a:solidFill>
          <a:latin typeface="+mn-lt"/>
          <a:ea typeface="+mn-ea"/>
          <a:cs typeface="+mn-cs"/>
        </a:defRPr>
      </a:lvl8pPr>
      <a:lvl9pPr marL="6502481" algn="r" defTabSz="1625620" rtl="1"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pic>
        <p:nvPicPr>
          <p:cNvPr id="5" name="מציין מיקום תוכן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101" r="2739" b="57247"/>
          <a:stretch/>
        </p:blipFill>
        <p:spPr>
          <a:xfrm>
            <a:off x="1226782" y="395785"/>
            <a:ext cx="13512800" cy="7439902"/>
          </a:xfrm>
          <a:prstGeom prst="rect">
            <a:avLst/>
          </a:prstGeom>
        </p:spPr>
      </p:pic>
      <p:sp>
        <p:nvSpPr>
          <p:cNvPr id="6" name="מציין מיקום תוכן 5"/>
          <p:cNvSpPr>
            <a:spLocks noGrp="1"/>
          </p:cNvSpPr>
          <p:nvPr>
            <p:ph idx="1"/>
          </p:nvPr>
        </p:nvSpPr>
        <p:spPr/>
        <p:txBody>
          <a:bodyPr/>
          <a:lstStyle/>
          <a:p>
            <a:endParaRPr lang="he-IL" dirty="0"/>
          </a:p>
        </p:txBody>
      </p:sp>
      <p:pic>
        <p:nvPicPr>
          <p:cNvPr id="7" name="מציין מיקום תוכן 3"/>
          <p:cNvPicPr>
            <a:picLocks noChangeAspect="1"/>
          </p:cNvPicPr>
          <p:nvPr/>
        </p:nvPicPr>
        <p:blipFill rotWithShape="1">
          <a:blip r:embed="rId4">
            <a:extLst>
              <a:ext uri="{BEBA8EAE-BF5A-486C-A8C5-ECC9F3942E4B}">
                <a14:imgProps xmlns:a14="http://schemas.microsoft.com/office/drawing/2010/main">
                  <a14:imgLayer r:embed="rId3">
                    <a14:imgEffect>
                      <a14:sharpenSoften amount="25000"/>
                    </a14:imgEffect>
                    <a14:imgEffect>
                      <a14:saturation sat="66000"/>
                    </a14:imgEffect>
                  </a14:imgLayer>
                </a14:imgProps>
              </a:ext>
              <a:ext uri="{28A0092B-C50C-407E-A947-70E740481C1C}">
                <a14:useLocalDpi xmlns:a14="http://schemas.microsoft.com/office/drawing/2010/main" val="0"/>
              </a:ext>
            </a:extLst>
          </a:blip>
          <a:srcRect l="30612" t="71729" r="5393" b="17136"/>
          <a:stretch/>
        </p:blipFill>
        <p:spPr>
          <a:xfrm>
            <a:off x="3944204" y="8057933"/>
            <a:ext cx="8598090" cy="2701089"/>
          </a:xfrm>
          <a:prstGeom prst="rect">
            <a:avLst/>
          </a:prstGeom>
        </p:spPr>
      </p:pic>
      <p:sp>
        <p:nvSpPr>
          <p:cNvPr id="9" name="TextBox 8"/>
          <p:cNvSpPr txBox="1"/>
          <p:nvPr/>
        </p:nvSpPr>
        <p:spPr>
          <a:xfrm>
            <a:off x="3356211" y="10981268"/>
            <a:ext cx="9253941" cy="830997"/>
          </a:xfrm>
          <a:prstGeom prst="rect">
            <a:avLst/>
          </a:prstGeom>
          <a:solidFill>
            <a:srgbClr val="FF0000"/>
          </a:solidFill>
        </p:spPr>
        <p:txBody>
          <a:bodyPr wrap="square" rtlCol="1">
            <a:spAutoFit/>
          </a:bodyPr>
          <a:lstStyle/>
          <a:p>
            <a:pPr algn="ctr"/>
            <a:r>
              <a:rPr lang="he-IL" sz="2400" b="1" dirty="0" smtClean="0">
                <a:ln>
                  <a:solidFill>
                    <a:schemeClr val="bg2"/>
                  </a:solidFill>
                </a:ln>
                <a:solidFill>
                  <a:schemeClr val="bg1"/>
                </a:solidFill>
                <a:effectLst>
                  <a:outerShdw blurRad="38100" dist="38100" dir="2700000" algn="tl">
                    <a:srgbClr val="000000">
                      <a:alpha val="43137"/>
                    </a:srgbClr>
                  </a:outerShdw>
                </a:effectLst>
                <a:cs typeface="+mj-cs"/>
              </a:rPr>
              <a:t>ניהול והפקת השידור : </a:t>
            </a:r>
            <a:r>
              <a:rPr lang="en-US" sz="2400" b="1" dirty="0" smtClean="0">
                <a:ln>
                  <a:solidFill>
                    <a:schemeClr val="bg2"/>
                  </a:solidFill>
                </a:ln>
                <a:solidFill>
                  <a:schemeClr val="bg1"/>
                </a:solidFill>
                <a:effectLst>
                  <a:outerShdw blurRad="38100" dist="38100" dir="2700000" algn="tl">
                    <a:srgbClr val="000000">
                      <a:alpha val="43137"/>
                    </a:srgbClr>
                  </a:outerShdw>
                </a:effectLst>
                <a:cs typeface="+mj-cs"/>
              </a:rPr>
              <a:t>Star Up by Or-li Asia </a:t>
            </a:r>
            <a:r>
              <a:rPr lang="he-IL" sz="2400" b="1" dirty="0" smtClean="0">
                <a:ln>
                  <a:solidFill>
                    <a:schemeClr val="bg2"/>
                  </a:solidFill>
                </a:ln>
                <a:solidFill>
                  <a:schemeClr val="bg1"/>
                </a:solidFill>
                <a:effectLst>
                  <a:outerShdw blurRad="38100" dist="38100" dir="2700000" algn="tl">
                    <a:srgbClr val="000000">
                      <a:alpha val="43137"/>
                    </a:srgbClr>
                  </a:outerShdw>
                </a:effectLst>
                <a:cs typeface="+mj-cs"/>
              </a:rPr>
              <a:t> - שידורי אונליין מקצועיים ברשת</a:t>
            </a:r>
          </a:p>
          <a:p>
            <a:pPr algn="ctr"/>
            <a:r>
              <a:rPr lang="he-IL" sz="2400" b="1" dirty="0" smtClean="0">
                <a:ln>
                  <a:solidFill>
                    <a:schemeClr val="bg2"/>
                  </a:solidFill>
                </a:ln>
                <a:solidFill>
                  <a:schemeClr val="bg1"/>
                </a:solidFill>
                <a:effectLst>
                  <a:outerShdw blurRad="38100" dist="38100" dir="2700000" algn="tl">
                    <a:srgbClr val="000000">
                      <a:alpha val="43137"/>
                    </a:srgbClr>
                  </a:outerShdw>
                </a:effectLst>
                <a:cs typeface="+mj-cs"/>
              </a:rPr>
              <a:t>טל' תמיכה למשתתפים לפני ובשידור :  079-6800072</a:t>
            </a:r>
            <a:endParaRPr lang="he-IL" sz="2400" b="1" dirty="0">
              <a:ln>
                <a:solidFill>
                  <a:schemeClr val="bg2"/>
                </a:solidFill>
              </a:ln>
              <a:solidFill>
                <a:schemeClr val="bg1"/>
              </a:solidFill>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1775481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10</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4" y="3844386"/>
            <a:ext cx="15109737" cy="58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1733" b="1" u="sng" dirty="0">
                <a:solidFill>
                  <a:srgbClr val="FF0000"/>
                </a:solidFill>
                <a:latin typeface="David" pitchFamily="34" charset="-79"/>
                <a:cs typeface="David" pitchFamily="34" charset="-79"/>
              </a:rPr>
              <a:t>תנאים מקדמיים לזכאות לפיצוי</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445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תנאים מקדמיים למסלול הירוק</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תנאים מקדמיים לזכאות לפיצוי</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None/>
            </a:pPr>
            <a:r>
              <a:rPr lang="he-IL" b="1" dirty="0">
                <a:solidFill>
                  <a:srgbClr val="FF0000"/>
                </a:solidFill>
                <a:latin typeface="David" panose="020E0502060401010101" pitchFamily="34" charset="-79"/>
                <a:cs typeface="David" panose="020E0502060401010101" pitchFamily="34" charset="-79"/>
              </a:rPr>
              <a:t>1.</a:t>
            </a:r>
            <a:r>
              <a:rPr lang="he-IL" dirty="0">
                <a:latin typeface="David" panose="020E0502060401010101" pitchFamily="34" charset="-79"/>
                <a:cs typeface="David" panose="020E0502060401010101" pitchFamily="34" charset="-79"/>
              </a:rPr>
              <a:t> מחזור </a:t>
            </a:r>
            <a:r>
              <a:rPr lang="he-IL" dirty="0">
                <a:latin typeface="David" panose="020E0502060401010101" pitchFamily="34" charset="-79"/>
                <a:cs typeface="David" panose="020E0502060401010101" pitchFamily="34" charset="-79"/>
              </a:rPr>
              <a:t>עסקאותיו בשנת הבסיס </a:t>
            </a:r>
            <a:r>
              <a:rPr lang="he-IL" b="1" dirty="0">
                <a:latin typeface="David" panose="020E0502060401010101" pitchFamily="34" charset="-79"/>
                <a:cs typeface="David" panose="020E0502060401010101" pitchFamily="34" charset="-79"/>
              </a:rPr>
              <a:t>אינו עולה על 400 </a:t>
            </a:r>
            <a:r>
              <a:rPr lang="he-IL" b="1" dirty="0">
                <a:latin typeface="David" panose="020E0502060401010101" pitchFamily="34" charset="-79"/>
                <a:cs typeface="David" panose="020E0502060401010101" pitchFamily="34" charset="-79"/>
              </a:rPr>
              <a:t>מיליון ₪</a:t>
            </a:r>
            <a:r>
              <a:rPr lang="en-US" dirty="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a:p>
            <a:pPr marL="801521" indent="-688631" algn="just">
              <a:buNone/>
            </a:pPr>
            <a:r>
              <a:rPr lang="he-IL" b="1" dirty="0" smtClean="0">
                <a:solidFill>
                  <a:srgbClr val="FF0000"/>
                </a:solidFill>
                <a:latin typeface="David" panose="020E0502060401010101" pitchFamily="34" charset="-79"/>
                <a:cs typeface="David" panose="020E0502060401010101" pitchFamily="34" charset="-79"/>
              </a:rPr>
              <a:t>2.</a:t>
            </a:r>
            <a:r>
              <a:rPr lang="he-IL" dirty="0" smtClean="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שיעור הירידה במחזור העסקאות שלו </a:t>
            </a:r>
            <a:r>
              <a:rPr lang="he-IL" b="1" dirty="0">
                <a:latin typeface="David" panose="020E0502060401010101" pitchFamily="34" charset="-79"/>
                <a:cs typeface="David" panose="020E0502060401010101" pitchFamily="34" charset="-79"/>
              </a:rPr>
              <a:t>עולה על 25</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(ומי שמדווח דו חודשי – 12.5%)</a:t>
            </a:r>
            <a:r>
              <a:rPr lang="en-US"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a:t>
            </a:r>
          </a:p>
          <a:p>
            <a:pPr marL="801521" indent="-688631" algn="just">
              <a:buNone/>
            </a:pPr>
            <a:r>
              <a:rPr lang="he-IL" b="1" dirty="0" smtClean="0">
                <a:solidFill>
                  <a:srgbClr val="FF0000"/>
                </a:solidFill>
                <a:latin typeface="David" panose="020E0502060401010101" pitchFamily="34" charset="-79"/>
                <a:cs typeface="David" panose="020E0502060401010101" pitchFamily="34" charset="-79"/>
              </a:rPr>
              <a:t>3.</a:t>
            </a:r>
            <a:r>
              <a:rPr lang="he-IL" dirty="0" smtClean="0">
                <a:latin typeface="David" panose="020E0502060401010101" pitchFamily="34" charset="-79"/>
                <a:cs typeface="David" panose="020E0502060401010101" pitchFamily="34" charset="-79"/>
              </a:rPr>
              <a:t> הירידה </a:t>
            </a:r>
            <a:r>
              <a:rPr lang="he-IL" dirty="0">
                <a:latin typeface="David" panose="020E0502060401010101" pitchFamily="34" charset="-79"/>
                <a:cs typeface="David" panose="020E0502060401010101" pitchFamily="34" charset="-79"/>
              </a:rPr>
              <a:t>במחזור </a:t>
            </a:r>
            <a:r>
              <a:rPr lang="he-IL" dirty="0" smtClean="0">
                <a:latin typeface="David" panose="020E0502060401010101" pitchFamily="34" charset="-79"/>
                <a:cs typeface="David" panose="020E0502060401010101" pitchFamily="34" charset="-79"/>
              </a:rPr>
              <a:t>העסקאות נגרמה </a:t>
            </a:r>
            <a:r>
              <a:rPr lang="he-IL" b="1" dirty="0">
                <a:latin typeface="David" panose="020E0502060401010101" pitchFamily="34" charset="-79"/>
                <a:cs typeface="David" panose="020E0502060401010101" pitchFamily="34" charset="-79"/>
              </a:rPr>
              <a:t>כתוצאה מנזק עקיף</a:t>
            </a:r>
            <a:r>
              <a:rPr lang="he-IL" dirty="0" smtClean="0">
                <a:latin typeface="David" panose="020E0502060401010101" pitchFamily="34" charset="-79"/>
                <a:cs typeface="David" panose="020E0502060401010101" pitchFamily="34" charset="-79"/>
              </a:rPr>
              <a:t>;</a:t>
            </a:r>
          </a:p>
          <a:p>
            <a:pPr marL="801521" indent="-688631" algn="just">
              <a:buNone/>
            </a:pPr>
            <a:r>
              <a:rPr lang="he-IL" b="1" dirty="0" smtClean="0">
                <a:solidFill>
                  <a:srgbClr val="FF0000"/>
                </a:solidFill>
                <a:latin typeface="David" panose="020E0502060401010101" pitchFamily="34" charset="-79"/>
                <a:cs typeface="David" panose="020E0502060401010101" pitchFamily="34" charset="-79"/>
              </a:rPr>
              <a:t>4.</a:t>
            </a:r>
            <a:r>
              <a:rPr lang="he-IL" dirty="0" smtClean="0">
                <a:latin typeface="David" panose="020E0502060401010101" pitchFamily="34" charset="-79"/>
                <a:cs typeface="David" panose="020E0502060401010101" pitchFamily="34" charset="-79"/>
              </a:rPr>
              <a:t> העסק נפתח </a:t>
            </a:r>
            <a:r>
              <a:rPr lang="he-IL" b="1" dirty="0" smtClean="0">
                <a:latin typeface="David" panose="020E0502060401010101" pitchFamily="34" charset="-79"/>
                <a:cs typeface="David" panose="020E0502060401010101" pitchFamily="34" charset="-79"/>
              </a:rPr>
              <a:t>לפני</a:t>
            </a:r>
            <a:r>
              <a:rPr lang="he-IL" dirty="0" smtClean="0">
                <a:latin typeface="David" panose="020E0502060401010101" pitchFamily="34" charset="-79"/>
                <a:cs typeface="David" panose="020E0502060401010101" pitchFamily="34" charset="-79"/>
              </a:rPr>
              <a:t> 1.9.2023</a:t>
            </a:r>
            <a:r>
              <a:rPr lang="en-US" dirty="0" smtClean="0">
                <a:latin typeface="David" panose="020E0502060401010101" pitchFamily="34" charset="-79"/>
                <a:cs typeface="David" panose="020E0502060401010101" pitchFamily="34" charset="-79"/>
              </a:rPr>
              <a:t>;</a:t>
            </a:r>
            <a:endParaRPr lang="he-IL" dirty="0" smtClean="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11</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967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תנאים מקדמיים למסלול הירוק</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תנאים מקדמיים לזכאות לפיצוי</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5.</a:t>
            </a:r>
            <a:r>
              <a:rPr lang="he-IL" sz="5689" dirty="0">
                <a:latin typeface="David" panose="020E0502060401010101" pitchFamily="34" charset="-79"/>
                <a:cs typeface="David" panose="020E0502060401010101" pitchFamily="34" charset="-79"/>
              </a:rPr>
              <a:t> הניזוק </a:t>
            </a:r>
            <a:r>
              <a:rPr lang="he-IL" sz="5689" b="1" dirty="0">
                <a:latin typeface="David" panose="020E0502060401010101" pitchFamily="34" charset="-79"/>
                <a:cs typeface="David" panose="020E0502060401010101" pitchFamily="34" charset="-79"/>
              </a:rPr>
              <a:t>הגיש </a:t>
            </a:r>
            <a:r>
              <a:rPr lang="he-IL" sz="5689" b="1" dirty="0" err="1">
                <a:latin typeface="David" panose="020E0502060401010101" pitchFamily="34" charset="-79"/>
                <a:cs typeface="David" panose="020E0502060401010101" pitchFamily="34" charset="-79"/>
              </a:rPr>
              <a:t>לפ"ש</a:t>
            </a:r>
            <a:r>
              <a:rPr lang="he-IL" sz="5689" dirty="0">
                <a:latin typeface="David" panose="020E0502060401010101" pitchFamily="34" charset="-79"/>
                <a:cs typeface="David" panose="020E0502060401010101" pitchFamily="34" charset="-79"/>
              </a:rPr>
              <a:t> עד למועד הגשת התביעה:</a:t>
            </a:r>
            <a:r>
              <a:rPr lang="en-US" sz="5689" dirty="0">
                <a:latin typeface="David" panose="020E0502060401010101" pitchFamily="34" charset="-79"/>
                <a:cs typeface="David" panose="020E0502060401010101" pitchFamily="34" charset="-79"/>
              </a:rPr>
              <a:t> </a:t>
            </a:r>
            <a:endParaRPr lang="he-IL" sz="5689" dirty="0">
              <a:latin typeface="David" panose="020E0502060401010101" pitchFamily="34" charset="-79"/>
              <a:cs typeface="David" panose="020E0502060401010101" pitchFamily="34" charset="-79"/>
            </a:endParaRPr>
          </a:p>
          <a:p>
            <a:pPr marL="1614331"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דוח תקופתי לפי סעיף 67, 67א או 71א לחוק </a:t>
            </a:r>
            <a:r>
              <a:rPr lang="he-IL" dirty="0">
                <a:latin typeface="David" panose="020E0502060401010101" pitchFamily="34" charset="-79"/>
                <a:cs typeface="David" panose="020E0502060401010101" pitchFamily="34" charset="-79"/>
              </a:rPr>
              <a:t>מע"מ, </a:t>
            </a:r>
            <a:r>
              <a:rPr lang="he-IL" dirty="0">
                <a:latin typeface="David" panose="020E0502060401010101" pitchFamily="34" charset="-79"/>
                <a:cs typeface="David" panose="020E0502060401010101" pitchFamily="34" charset="-79"/>
              </a:rPr>
              <a:t>לחודשים ספטמבר ואוקטובר בשנים 2022 ו-2023, או הצהרה לפי תקנה 15 לתקנות </a:t>
            </a:r>
            <a:r>
              <a:rPr lang="he-IL" dirty="0">
                <a:latin typeface="David" panose="020E0502060401010101" pitchFamily="34" charset="-79"/>
                <a:cs typeface="David" panose="020E0502060401010101" pitchFamily="34" charset="-79"/>
              </a:rPr>
              <a:t>מע"מ </a:t>
            </a:r>
            <a:r>
              <a:rPr lang="he-IL" dirty="0">
                <a:latin typeface="David" panose="020E0502060401010101" pitchFamily="34" charset="-79"/>
                <a:cs typeface="David" panose="020E0502060401010101" pitchFamily="34" charset="-79"/>
              </a:rPr>
              <a:t>(רישום), </a:t>
            </a:r>
            <a:r>
              <a:rPr lang="he-IL" dirty="0">
                <a:latin typeface="David" panose="020E0502060401010101" pitchFamily="34" charset="-79"/>
                <a:cs typeface="David" panose="020E0502060401010101" pitchFamily="34" charset="-79"/>
              </a:rPr>
              <a:t>לשנת 2022 (אם </a:t>
            </a:r>
            <a:r>
              <a:rPr lang="he-IL" dirty="0">
                <a:latin typeface="David" panose="020E0502060401010101" pitchFamily="34" charset="-79"/>
                <a:cs typeface="David" panose="020E0502060401010101" pitchFamily="34" charset="-79"/>
              </a:rPr>
              <a:t>היה חייב </a:t>
            </a:r>
            <a:r>
              <a:rPr lang="he-IL" dirty="0">
                <a:latin typeface="David" panose="020E0502060401010101" pitchFamily="34" charset="-79"/>
                <a:cs typeface="David" panose="020E0502060401010101" pitchFamily="34" charset="-79"/>
              </a:rPr>
              <a:t>בהגשתם)</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p>
          <a:p>
            <a:pPr marL="1614331"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דין וחשבון בטופס 102 בשל חודש אוקטובר </a:t>
            </a:r>
            <a:r>
              <a:rPr lang="he-IL" dirty="0">
                <a:latin typeface="David" panose="020E0502060401010101" pitchFamily="34" charset="-79"/>
                <a:cs typeface="David" panose="020E0502060401010101" pitchFamily="34" charset="-79"/>
              </a:rPr>
              <a:t>2023</a:t>
            </a:r>
            <a:r>
              <a:rPr lang="en-US" dirty="0">
                <a:latin typeface="David" panose="020E0502060401010101" pitchFamily="34" charset="-79"/>
                <a:cs typeface="David" panose="020E0502060401010101" pitchFamily="34" charset="-79"/>
              </a:rPr>
              <a:t>.</a:t>
            </a:r>
            <a:endParaRPr lang="en-US" dirty="0">
              <a:latin typeface="David" panose="020E0502060401010101" pitchFamily="34" charset="-79"/>
              <a:cs typeface="David" panose="020E0502060401010101" pitchFamily="34" charset="-79"/>
            </a:endParaRPr>
          </a:p>
          <a:p>
            <a:pPr marL="801521" indent="-688631" algn="just">
              <a:buNone/>
            </a:pPr>
            <a:r>
              <a:rPr lang="he-IL" sz="4267" dirty="0">
                <a:latin typeface="David" panose="020E0502060401010101" pitchFamily="34" charset="-79"/>
                <a:cs typeface="David" panose="020E0502060401010101" pitchFamily="34" charset="-79"/>
              </a:rPr>
              <a:t> </a:t>
            </a:r>
          </a:p>
          <a:p>
            <a:pPr marL="801521" indent="-688631" algn="just">
              <a:buNone/>
            </a:pPr>
            <a:endParaRPr lang="he-IL" sz="3556"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12</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38727"/>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63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תנאים מקדמיים למסלול הירוק</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תנאים מקדמיים לזכאות לפיצוי</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None/>
            </a:pPr>
            <a:r>
              <a:rPr lang="he-IL" b="1" dirty="0" smtClean="0">
                <a:solidFill>
                  <a:srgbClr val="FF0000"/>
                </a:solidFill>
                <a:latin typeface="David" panose="020E0502060401010101" pitchFamily="34" charset="-79"/>
                <a:cs typeface="David" panose="020E0502060401010101" pitchFamily="34" charset="-79"/>
              </a:rPr>
              <a:t>6.</a:t>
            </a:r>
            <a:r>
              <a:rPr lang="he-IL" dirty="0" smtClean="0">
                <a:latin typeface="David" panose="020E0502060401010101" pitchFamily="34" charset="-79"/>
                <a:cs typeface="David" panose="020E0502060401010101" pitchFamily="34" charset="-79"/>
              </a:rPr>
              <a:t> </a:t>
            </a:r>
            <a:r>
              <a:rPr lang="he-IL" sz="5689" b="1" dirty="0">
                <a:latin typeface="David" panose="020E0502060401010101" pitchFamily="34" charset="-79"/>
                <a:cs typeface="David" panose="020E0502060401010101" pitchFamily="34" charset="-79"/>
              </a:rPr>
              <a:t>לא מתקיימים</a:t>
            </a:r>
            <a:r>
              <a:rPr lang="he-IL" dirty="0" smtClean="0">
                <a:latin typeface="David" panose="020E0502060401010101" pitchFamily="34" charset="-79"/>
                <a:cs typeface="David" panose="020E0502060401010101" pitchFamily="34" charset="-79"/>
              </a:rPr>
              <a:t> לגבי הניזוק אף אחד מאלה:</a:t>
            </a:r>
            <a:r>
              <a:rPr lang="en-US" dirty="0" smtClean="0">
                <a:latin typeface="David" panose="020E0502060401010101" pitchFamily="34" charset="-79"/>
                <a:cs typeface="David" panose="020E0502060401010101" pitchFamily="34" charset="-79"/>
              </a:rPr>
              <a:t> </a:t>
            </a:r>
            <a:endParaRPr lang="he-IL" dirty="0" smtClean="0">
              <a:latin typeface="David" panose="020E0502060401010101" pitchFamily="34" charset="-79"/>
              <a:cs typeface="David" panose="020E0502060401010101" pitchFamily="34" charset="-79"/>
            </a:endParaRPr>
          </a:p>
          <a:p>
            <a:pPr marL="1614331"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הוא היה חייב בניהול פנקסים לשנת המס 2023 ולא </a:t>
            </a:r>
            <a:r>
              <a:rPr lang="he-IL" dirty="0" smtClean="0">
                <a:latin typeface="David" panose="020E0502060401010101" pitchFamily="34" charset="-79"/>
                <a:cs typeface="David" panose="020E0502060401010101" pitchFamily="34" charset="-79"/>
              </a:rPr>
              <a:t>ניהלם</a:t>
            </a:r>
            <a:r>
              <a:rPr lang="en-US" dirty="0" smtClean="0">
                <a:latin typeface="David" panose="020E0502060401010101" pitchFamily="34" charset="-79"/>
                <a:cs typeface="David" panose="020E0502060401010101" pitchFamily="34" charset="-79"/>
              </a:rPr>
              <a:t>;</a:t>
            </a:r>
            <a:endParaRPr lang="he-IL" dirty="0" smtClean="0">
              <a:latin typeface="David" panose="020E0502060401010101" pitchFamily="34" charset="-79"/>
              <a:cs typeface="David" panose="020E0502060401010101" pitchFamily="34" charset="-79"/>
            </a:endParaRPr>
          </a:p>
          <a:p>
            <a:pPr marL="1614331" indent="-812810" algn="just">
              <a:buClr>
                <a:srgbClr val="FF0000"/>
              </a:buClr>
              <a:buFont typeface="Wingdings" panose="05000000000000000000" pitchFamily="2" charset="2"/>
              <a:buChar char="ü"/>
            </a:pPr>
            <a:r>
              <a:rPr lang="he-IL" dirty="0" smtClean="0">
                <a:latin typeface="David" panose="020E0502060401010101" pitchFamily="34" charset="-79"/>
                <a:cs typeface="David" panose="020E0502060401010101" pitchFamily="34" charset="-79"/>
              </a:rPr>
              <a:t>פנקסיו </a:t>
            </a:r>
            <a:r>
              <a:rPr lang="he-IL" dirty="0">
                <a:latin typeface="David" panose="020E0502060401010101" pitchFamily="34" charset="-79"/>
                <a:cs typeface="David" panose="020E0502060401010101" pitchFamily="34" charset="-79"/>
              </a:rPr>
              <a:t>לשנת המס 2023 נקבעו כבלתי קבילים, בקביעה שאינה ניתנת לערר או לערעור</a:t>
            </a:r>
            <a:r>
              <a:rPr lang="he-IL" dirty="0" smtClean="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13</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48"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974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תנאים מקדמיים למסלול הירוק</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00B050"/>
                </a:solidFill>
                <a:latin typeface="David" panose="020E0502060401010101" pitchFamily="34" charset="-79"/>
                <a:cs typeface="David" panose="020E0502060401010101" pitchFamily="34" charset="-79"/>
              </a:rPr>
              <a:t>"מחזור עסקאות"</a:t>
            </a:r>
            <a:r>
              <a:rPr lang="he-IL" sz="5689" b="1" dirty="0">
                <a:solidFill>
                  <a:srgbClr val="00B050"/>
                </a:solidFill>
                <a:latin typeface="David" panose="020E0502060401010101" pitchFamily="34" charset="-79"/>
                <a:cs typeface="David" panose="020E0502060401010101" pitchFamily="34" charset="-79"/>
              </a:rPr>
              <a:t> (לעוסק רגיל)</a:t>
            </a:r>
            <a:endParaRPr lang="he-IL" sz="4267" b="1" dirty="0">
              <a:solidFill>
                <a:srgbClr val="00B050"/>
              </a:solidFill>
              <a:latin typeface="David" panose="020E0502060401010101" pitchFamily="34" charset="-79"/>
              <a:cs typeface="David" panose="020E0502060401010101" pitchFamily="34" charset="-79"/>
            </a:endParaRPr>
          </a:p>
          <a:p>
            <a:pPr marL="801521" indent="-688631" algn="just">
              <a:buNone/>
            </a:pPr>
            <a:r>
              <a:rPr lang="he-IL" sz="5689" b="1" dirty="0">
                <a:latin typeface="David" panose="020E0502060401010101" pitchFamily="34" charset="-79"/>
                <a:cs typeface="David" panose="020E0502060401010101" pitchFamily="34" charset="-79"/>
              </a:rPr>
              <a:t>מחזור עסקאות כמשמעותו בחוק מע"מ </a:t>
            </a:r>
            <a:r>
              <a:rPr lang="he-IL" sz="5689" b="1" u="sng" dirty="0">
                <a:solidFill>
                  <a:srgbClr val="FF0000"/>
                </a:solidFill>
                <a:latin typeface="David" panose="020E0502060401010101" pitchFamily="34" charset="-79"/>
                <a:cs typeface="David" panose="020E0502060401010101" pitchFamily="34" charset="-79"/>
              </a:rPr>
              <a:t>למעט</a:t>
            </a:r>
            <a:r>
              <a:rPr lang="he-IL" sz="5689" b="1" dirty="0">
                <a:solidFill>
                  <a:srgbClr val="FF0000"/>
                </a:solidFill>
                <a:latin typeface="David" panose="020E0502060401010101" pitchFamily="34" charset="-79"/>
                <a:cs typeface="David" panose="020E0502060401010101" pitchFamily="34" charset="-79"/>
              </a:rPr>
              <a:t>:</a:t>
            </a:r>
            <a:r>
              <a:rPr lang="en-US" sz="5689" b="1" dirty="0">
                <a:latin typeface="David" panose="020E0502060401010101" pitchFamily="34" charset="-79"/>
                <a:cs typeface="David" panose="020E0502060401010101" pitchFamily="34" charset="-79"/>
              </a:rPr>
              <a:t> </a:t>
            </a:r>
            <a:endParaRPr lang="he-IL" sz="5689" b="1" dirty="0">
              <a:latin typeface="David" panose="020E0502060401010101" pitchFamily="34" charset="-79"/>
              <a:cs typeface="David" panose="020E0502060401010101" pitchFamily="34" charset="-79"/>
            </a:endParaRPr>
          </a:p>
          <a:p>
            <a:pPr marL="801521" indent="-688631" algn="just">
              <a:buNone/>
            </a:pPr>
            <a:r>
              <a:rPr lang="he-IL" b="1" dirty="0">
                <a:solidFill>
                  <a:srgbClr val="FF0000"/>
                </a:solidFill>
                <a:latin typeface="David" panose="020E0502060401010101" pitchFamily="34" charset="-79"/>
                <a:cs typeface="David" panose="020E0502060401010101" pitchFamily="34" charset="-79"/>
              </a:rPr>
              <a:t>1.</a:t>
            </a:r>
            <a:r>
              <a:rPr lang="he-IL" dirty="0">
                <a:latin typeface="David" panose="020E0502060401010101" pitchFamily="34" charset="-79"/>
                <a:cs typeface="David" panose="020E0502060401010101" pitchFamily="34" charset="-79"/>
              </a:rPr>
              <a:t> עסקאות שסעיפים 20 או 21 לחוק מע"מ חלים עליהם (מי שאינו חייב בתשלום המס ושילם אותו)</a:t>
            </a:r>
            <a:r>
              <a:rPr lang="en-US" dirty="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a:p>
            <a:pPr marL="801521" indent="-688631" algn="just">
              <a:buNone/>
            </a:pPr>
            <a:r>
              <a:rPr lang="he-IL" b="1" dirty="0">
                <a:solidFill>
                  <a:srgbClr val="FF0000"/>
                </a:solidFill>
                <a:latin typeface="David" panose="020E0502060401010101" pitchFamily="34" charset="-79"/>
                <a:cs typeface="David" panose="020E0502060401010101" pitchFamily="34" charset="-79"/>
              </a:rPr>
              <a:t>2.</a:t>
            </a:r>
            <a:r>
              <a:rPr lang="he-IL" dirty="0">
                <a:latin typeface="David" panose="020E0502060401010101" pitchFamily="34" charset="-79"/>
                <a:cs typeface="David" panose="020E0502060401010101" pitchFamily="34" charset="-79"/>
              </a:rPr>
              <a:t> מכר טובין או מתן שירות מאת עוסק לקרובו (למעט עסקאות כאמור שאושרו ע"י המנהל)</a:t>
            </a:r>
            <a:r>
              <a:rPr lang="en-US" dirty="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a:p>
            <a:pPr marL="801521" indent="-688631" algn="just">
              <a:buNone/>
            </a:pPr>
            <a:r>
              <a:rPr lang="he-IL" b="1" dirty="0">
                <a:solidFill>
                  <a:srgbClr val="FF0000"/>
                </a:solidFill>
                <a:latin typeface="David" panose="020E0502060401010101" pitchFamily="34" charset="-79"/>
                <a:cs typeface="David" panose="020E0502060401010101" pitchFamily="34" charset="-79"/>
              </a:rPr>
              <a:t>3.</a:t>
            </a:r>
            <a:r>
              <a:rPr lang="he-IL" dirty="0">
                <a:latin typeface="David" panose="020E0502060401010101" pitchFamily="34" charset="-79"/>
                <a:cs typeface="David" panose="020E0502060401010101" pitchFamily="34" charset="-79"/>
              </a:rPr>
              <a:t> פיצוי ששולם לפי חוק</a:t>
            </a:r>
            <a:r>
              <a:rPr lang="en-US" dirty="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a:p>
            <a:pPr marL="801521" indent="-688631" algn="just">
              <a:buNone/>
            </a:pPr>
            <a:r>
              <a:rPr lang="he-IL" b="1" dirty="0">
                <a:solidFill>
                  <a:srgbClr val="FF0000"/>
                </a:solidFill>
                <a:latin typeface="David" panose="020E0502060401010101" pitchFamily="34" charset="-79"/>
                <a:cs typeface="David" panose="020E0502060401010101" pitchFamily="34" charset="-79"/>
              </a:rPr>
              <a:t>4.</a:t>
            </a:r>
            <a:r>
              <a:rPr lang="he-IL" dirty="0">
                <a:latin typeface="David" panose="020E0502060401010101" pitchFamily="34" charset="-79"/>
                <a:cs typeface="David" panose="020E0502060401010101" pitchFamily="34" charset="-79"/>
              </a:rPr>
              <a:t> מכירות הוניות. </a:t>
            </a: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14</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48"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360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15</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575162" y="4175788"/>
            <a:ext cx="15109737" cy="446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4222" b="1" u="sng" dirty="0">
                <a:solidFill>
                  <a:srgbClr val="FF0000"/>
                </a:solidFill>
                <a:latin typeface="David" pitchFamily="34" charset="-79"/>
                <a:cs typeface="David" pitchFamily="34" charset="-79"/>
              </a:rPr>
              <a:t>מי לא זכאי לפיצוי</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310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865376"/>
          </a:xfrm>
        </p:spPr>
        <p:txBody>
          <a:bodyPr>
            <a:normAutofit/>
          </a:bodyPr>
          <a:lstStyle/>
          <a:p>
            <a:pPr marL="861579" algn="ctr">
              <a:defRPr/>
            </a:pPr>
            <a:r>
              <a:rPr lang="he-IL" sz="7111" b="1" u="sng" dirty="0">
                <a:solidFill>
                  <a:srgbClr val="00B0F0"/>
                </a:solidFill>
              </a:rPr>
              <a:t>פיצויים בשל נזקים בתקופה הקובעת</a:t>
            </a:r>
            <a:endParaRPr lang="he-IL" sz="7111" b="1" u="sng" dirty="0">
              <a:solidFill>
                <a:srgbClr val="00B0F0"/>
              </a:solidFill>
            </a:endParaRPr>
          </a:p>
        </p:txBody>
      </p:sp>
      <p:sp>
        <p:nvSpPr>
          <p:cNvPr id="3" name="מציין מיקום תוכן 2"/>
          <p:cNvSpPr>
            <a:spLocks noGrp="1"/>
          </p:cNvSpPr>
          <p:nvPr>
            <p:ph idx="1"/>
          </p:nvPr>
        </p:nvSpPr>
        <p:spPr>
          <a:xfrm>
            <a:off x="812800" y="3151673"/>
            <a:ext cx="14740025" cy="6272697"/>
          </a:xfrm>
        </p:spPr>
        <p:txBody>
          <a:bodyPr/>
          <a:lstStyle/>
          <a:p>
            <a:pPr marL="474139" indent="-316093" algn="just">
              <a:buNone/>
            </a:pPr>
            <a:r>
              <a:rPr lang="he-IL" sz="6400" b="1" i="1" dirty="0">
                <a:solidFill>
                  <a:srgbClr val="00B050"/>
                </a:solidFill>
                <a:latin typeface="David" panose="020E0502060401010101" pitchFamily="34" charset="-79"/>
                <a:cs typeface="David" panose="020E0502060401010101" pitchFamily="34" charset="-79"/>
              </a:rPr>
              <a:t>"</a:t>
            </a:r>
            <a:r>
              <a:rPr lang="he-IL" sz="7822" b="1" i="1" u="sng" dirty="0">
                <a:solidFill>
                  <a:srgbClr val="FF0000"/>
                </a:solidFill>
                <a:latin typeface="David" panose="020E0502060401010101" pitchFamily="34" charset="-79"/>
                <a:cs typeface="David" panose="020E0502060401010101" pitchFamily="34" charset="-79"/>
              </a:rPr>
              <a:t>ניזוק</a:t>
            </a:r>
            <a:r>
              <a:rPr lang="he-IL" sz="6400" b="1" i="1" dirty="0">
                <a:solidFill>
                  <a:srgbClr val="00B050"/>
                </a:solidFill>
                <a:latin typeface="David" panose="020E0502060401010101" pitchFamily="34" charset="-79"/>
                <a:cs typeface="David" panose="020E0502060401010101" pitchFamily="34" charset="-79"/>
              </a:rPr>
              <a:t> </a:t>
            </a:r>
            <a:r>
              <a:rPr lang="he-IL" sz="6400" b="1" i="1" dirty="0">
                <a:solidFill>
                  <a:srgbClr val="00B050"/>
                </a:solidFill>
                <a:latin typeface="David" panose="020E0502060401010101" pitchFamily="34" charset="-79"/>
                <a:cs typeface="David" panose="020E0502060401010101" pitchFamily="34" charset="-79"/>
              </a:rPr>
              <a:t>שמחזור עסקאותיו בשנת הבסיס עלה על 300 אלף שקלים חדשים, זכאי לפיצויים בגובה הוצאותיו המזכות, בעד נזק עקיף שנגרם לו במהלך התקופה הקובעת, אם מתקיימים לגביו כל אלה</a:t>
            </a:r>
            <a:r>
              <a:rPr lang="he-IL" sz="6400" b="1" i="1" dirty="0">
                <a:solidFill>
                  <a:srgbClr val="00B050"/>
                </a:solidFill>
                <a:latin typeface="David" panose="020E0502060401010101" pitchFamily="34" charset="-79"/>
                <a:cs typeface="David" panose="020E0502060401010101" pitchFamily="34" charset="-79"/>
              </a:rPr>
              <a:t>:</a:t>
            </a:r>
            <a:endParaRPr lang="he-IL" sz="6400" b="1" i="1" dirty="0">
              <a:solidFill>
                <a:srgbClr val="00B050"/>
              </a:solidFill>
              <a:latin typeface="David" panose="020E0502060401010101" pitchFamily="34" charset="-79"/>
              <a:cs typeface="David" panose="020E0502060401010101" pitchFamily="34" charset="-79"/>
            </a:endParaRPr>
          </a:p>
          <a:p>
            <a:pPr marL="115712" indent="0" algn="just">
              <a:buNone/>
            </a:pPr>
            <a:endParaRPr lang="he-IL" sz="2133" dirty="0">
              <a:latin typeface="David" panose="020E0502060401010101" pitchFamily="34" charset="-79"/>
              <a:cs typeface="David" panose="020E0502060401010101" pitchFamily="34" charset="-79"/>
            </a:endParaRPr>
          </a:p>
          <a:p>
            <a:pPr marL="115712" indent="0" algn="just">
              <a:buNone/>
            </a:pPr>
            <a:endParaRPr lang="he-IL" b="1" dirty="0">
              <a:solidFill>
                <a:srgbClr val="00B050"/>
              </a:solidFill>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16</a:t>
            </a:fld>
            <a:endParaRPr lang="he-IL"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526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מי לא זכאי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dirty="0">
                <a:solidFill>
                  <a:srgbClr val="00B050"/>
                </a:solidFill>
                <a:latin typeface="David" panose="020E0502060401010101" pitchFamily="34" charset="-79"/>
                <a:cs typeface="David" panose="020E0502060401010101" pitchFamily="34" charset="-79"/>
              </a:rPr>
              <a:t>"ניזוק" – </a:t>
            </a:r>
            <a:r>
              <a:rPr lang="he-IL" sz="7822" b="1" dirty="0">
                <a:solidFill>
                  <a:srgbClr val="00B050"/>
                </a:solidFill>
                <a:latin typeface="David" panose="020E0502060401010101" pitchFamily="34" charset="-79"/>
                <a:cs typeface="David" panose="020E0502060401010101" pitchFamily="34" charset="-79"/>
              </a:rPr>
              <a:t>עוסק</a:t>
            </a:r>
            <a:r>
              <a:rPr lang="he-IL" sz="6400" b="1" dirty="0">
                <a:solidFill>
                  <a:srgbClr val="00B050"/>
                </a:solidFill>
                <a:latin typeface="David" panose="020E0502060401010101" pitchFamily="34" charset="-79"/>
                <a:cs typeface="David" panose="020E0502060401010101" pitchFamily="34" charset="-79"/>
              </a:rPr>
              <a:t>, למעט כל אחד מאלה:</a:t>
            </a:r>
            <a:r>
              <a:rPr lang="en-US" sz="6400" b="1" dirty="0">
                <a:solidFill>
                  <a:srgbClr val="00B050"/>
                </a:solidFill>
                <a:latin typeface="David" panose="020E0502060401010101" pitchFamily="34" charset="-79"/>
                <a:cs typeface="David" panose="020E0502060401010101" pitchFamily="34" charset="-79"/>
              </a:rPr>
              <a:t> </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1.</a:t>
            </a:r>
            <a:r>
              <a:rPr lang="he-IL" sz="5689" dirty="0">
                <a:latin typeface="David" panose="020E0502060401010101" pitchFamily="34" charset="-79"/>
                <a:cs typeface="David" panose="020E0502060401010101" pitchFamily="34" charset="-79"/>
              </a:rPr>
              <a:t> המדינה;</a:t>
            </a: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2.</a:t>
            </a:r>
            <a:r>
              <a:rPr lang="he-IL" sz="5689" dirty="0">
                <a:latin typeface="David" panose="020E0502060401010101" pitchFamily="34" charset="-79"/>
                <a:cs typeface="David" panose="020E0502060401010101" pitchFamily="34" charset="-79"/>
              </a:rPr>
              <a:t> </a:t>
            </a:r>
            <a:r>
              <a:rPr lang="he-IL" sz="5689" dirty="0">
                <a:latin typeface="David" panose="020E0502060401010101" pitchFamily="34" charset="-79"/>
                <a:cs typeface="David" panose="020E0502060401010101" pitchFamily="34" charset="-79"/>
              </a:rPr>
              <a:t>גוף מתוקצב או תאגיד בריאות כהגדרתם בסעיף 21 לחוק יסודות </a:t>
            </a:r>
            <a:r>
              <a:rPr lang="he-IL" sz="5689" dirty="0">
                <a:latin typeface="David" panose="020E0502060401010101" pitchFamily="34" charset="-79"/>
                <a:cs typeface="David" panose="020E0502060401010101" pitchFamily="34" charset="-79"/>
              </a:rPr>
              <a:t>התקציב</a:t>
            </a:r>
            <a:r>
              <a:rPr lang="en-US" sz="5689" dirty="0">
                <a:latin typeface="David" panose="020E0502060401010101" pitchFamily="34" charset="-79"/>
                <a:cs typeface="David" panose="020E0502060401010101" pitchFamily="34" charset="-79"/>
              </a:rPr>
              <a:t>;</a:t>
            </a:r>
            <a:r>
              <a:rPr lang="he-IL" sz="5689" dirty="0">
                <a:latin typeface="David" panose="020E0502060401010101" pitchFamily="34" charset="-79"/>
                <a:cs typeface="David" panose="020E0502060401010101" pitchFamily="34" charset="-79"/>
              </a:rPr>
              <a:t> </a:t>
            </a: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3.</a:t>
            </a:r>
            <a:r>
              <a:rPr lang="he-IL" sz="5689" dirty="0">
                <a:latin typeface="David" panose="020E0502060401010101" pitchFamily="34" charset="-79"/>
                <a:cs typeface="David" panose="020E0502060401010101" pitchFamily="34" charset="-79"/>
              </a:rPr>
              <a:t> </a:t>
            </a:r>
            <a:r>
              <a:rPr lang="he-IL" sz="5689" dirty="0">
                <a:latin typeface="David" panose="020E0502060401010101" pitchFamily="34" charset="-79"/>
                <a:cs typeface="David" panose="020E0502060401010101" pitchFamily="34" charset="-79"/>
              </a:rPr>
              <a:t>קופת חולים;</a:t>
            </a:r>
            <a:endParaRPr lang="he-IL" sz="5689" dirty="0">
              <a:latin typeface="David" panose="020E0502060401010101" pitchFamily="34" charset="-79"/>
              <a:cs typeface="David" panose="020E0502060401010101" pitchFamily="34" charset="-79"/>
            </a:endParaRP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4.</a:t>
            </a:r>
            <a:r>
              <a:rPr lang="he-IL" sz="5689" dirty="0">
                <a:latin typeface="David" panose="020E0502060401010101" pitchFamily="34" charset="-79"/>
                <a:cs typeface="David" panose="020E0502060401010101" pitchFamily="34" charset="-79"/>
              </a:rPr>
              <a:t> מוסד ציבורי שאיננו מוסד ציבורי זכאי;</a:t>
            </a: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5.</a:t>
            </a:r>
            <a:r>
              <a:rPr lang="he-IL" sz="5689" dirty="0">
                <a:latin typeface="David" panose="020E0502060401010101" pitchFamily="34" charset="-79"/>
                <a:cs typeface="David" panose="020E0502060401010101" pitchFamily="34" charset="-79"/>
              </a:rPr>
              <a:t> </a:t>
            </a:r>
            <a:r>
              <a:rPr lang="he-IL" sz="5689" dirty="0">
                <a:latin typeface="David" panose="020E0502060401010101" pitchFamily="34" charset="-79"/>
                <a:cs typeface="David" panose="020E0502060401010101" pitchFamily="34" charset="-79"/>
              </a:rPr>
              <a:t>תאגיד שהוקם בחוק או לפיו;</a:t>
            </a:r>
            <a:endParaRPr lang="he-IL" sz="5689"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17</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883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מי לא זכאי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dirty="0">
                <a:solidFill>
                  <a:srgbClr val="00B050"/>
                </a:solidFill>
                <a:latin typeface="David" panose="020E0502060401010101" pitchFamily="34" charset="-79"/>
                <a:cs typeface="David" panose="020E0502060401010101" pitchFamily="34" charset="-79"/>
              </a:rPr>
              <a:t>"ניזוק" – </a:t>
            </a:r>
            <a:r>
              <a:rPr lang="he-IL" sz="7822" b="1" dirty="0">
                <a:solidFill>
                  <a:srgbClr val="00B050"/>
                </a:solidFill>
                <a:latin typeface="David" panose="020E0502060401010101" pitchFamily="34" charset="-79"/>
                <a:cs typeface="David" panose="020E0502060401010101" pitchFamily="34" charset="-79"/>
              </a:rPr>
              <a:t>עוסק</a:t>
            </a:r>
            <a:r>
              <a:rPr lang="he-IL" sz="6400" b="1" dirty="0">
                <a:solidFill>
                  <a:srgbClr val="00B050"/>
                </a:solidFill>
                <a:latin typeface="David" panose="020E0502060401010101" pitchFamily="34" charset="-79"/>
                <a:cs typeface="David" panose="020E0502060401010101" pitchFamily="34" charset="-79"/>
              </a:rPr>
              <a:t>, למעט כל אחד מאלה:</a:t>
            </a:r>
            <a:r>
              <a:rPr lang="en-US" sz="6400" b="1" dirty="0">
                <a:solidFill>
                  <a:srgbClr val="00B050"/>
                </a:solidFill>
                <a:latin typeface="David" panose="020E0502060401010101" pitchFamily="34" charset="-79"/>
                <a:cs typeface="David" panose="020E0502060401010101" pitchFamily="34" charset="-79"/>
              </a:rPr>
              <a:t> </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6.</a:t>
            </a:r>
            <a:r>
              <a:rPr lang="he-IL" sz="5689"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מוסד פיננסי כמפורט להלן</a:t>
            </a:r>
            <a:r>
              <a:rPr lang="he-IL" dirty="0" smtClean="0">
                <a:latin typeface="David" panose="020E0502060401010101" pitchFamily="34" charset="-79"/>
                <a:cs typeface="David" panose="020E0502060401010101" pitchFamily="34" charset="-79"/>
              </a:rPr>
              <a:t>:</a:t>
            </a:r>
          </a:p>
          <a:p>
            <a:pPr marL="1614331" indent="-812810" algn="just">
              <a:buClr>
                <a:srgbClr val="FF0000"/>
              </a:buClr>
              <a:buFont typeface="Wingdings" panose="05000000000000000000" pitchFamily="2" charset="2"/>
              <a:buChar char="Ø"/>
            </a:pPr>
            <a:r>
              <a:rPr lang="he-IL" sz="4267" dirty="0">
                <a:latin typeface="David" panose="020E0502060401010101" pitchFamily="34" charset="-79"/>
                <a:cs typeface="David" panose="020E0502060401010101" pitchFamily="34" charset="-79"/>
              </a:rPr>
              <a:t>תאגיד בנקאי</a:t>
            </a:r>
            <a:r>
              <a:rPr lang="en-US" sz="4267" dirty="0">
                <a:latin typeface="David" panose="020E0502060401010101" pitchFamily="34" charset="-79"/>
                <a:cs typeface="David" panose="020E0502060401010101" pitchFamily="34" charset="-79"/>
              </a:rPr>
              <a:t>;</a:t>
            </a:r>
            <a:endParaRPr lang="he-IL" sz="4267" dirty="0">
              <a:latin typeface="David" panose="020E0502060401010101" pitchFamily="34" charset="-79"/>
              <a:cs typeface="David" panose="020E0502060401010101" pitchFamily="34" charset="-79"/>
            </a:endParaRPr>
          </a:p>
          <a:p>
            <a:pPr marL="1614331" indent="-812810" algn="just">
              <a:buClr>
                <a:srgbClr val="FF0000"/>
              </a:buClr>
              <a:buFont typeface="Wingdings" panose="05000000000000000000" pitchFamily="2" charset="2"/>
              <a:buChar char="Ø"/>
            </a:pPr>
            <a:r>
              <a:rPr lang="he-IL" sz="4267" dirty="0">
                <a:latin typeface="David" panose="020E0502060401010101" pitchFamily="34" charset="-79"/>
                <a:cs typeface="David" panose="020E0502060401010101" pitchFamily="34" charset="-79"/>
              </a:rPr>
              <a:t>מבטח</a:t>
            </a:r>
            <a:r>
              <a:rPr lang="en-US" sz="4267" dirty="0">
                <a:latin typeface="David" panose="020E0502060401010101" pitchFamily="34" charset="-79"/>
                <a:cs typeface="David" panose="020E0502060401010101" pitchFamily="34" charset="-79"/>
              </a:rPr>
              <a:t>;</a:t>
            </a:r>
            <a:endParaRPr lang="he-IL" sz="4267" dirty="0">
              <a:latin typeface="David" panose="020E0502060401010101" pitchFamily="34" charset="-79"/>
              <a:cs typeface="David" panose="020E0502060401010101" pitchFamily="34" charset="-79"/>
            </a:endParaRPr>
          </a:p>
          <a:p>
            <a:pPr marL="1614331" indent="-812810" algn="just">
              <a:buClr>
                <a:srgbClr val="FF0000"/>
              </a:buClr>
              <a:buFont typeface="Wingdings" panose="05000000000000000000" pitchFamily="2" charset="2"/>
              <a:buChar char="Ø"/>
            </a:pPr>
            <a:r>
              <a:rPr lang="he-IL" sz="4267" dirty="0">
                <a:latin typeface="David" panose="020E0502060401010101" pitchFamily="34" charset="-79"/>
                <a:cs typeface="David" panose="020E0502060401010101" pitchFamily="34" charset="-79"/>
              </a:rPr>
              <a:t>חבר בורסה</a:t>
            </a:r>
            <a:r>
              <a:rPr lang="en-US" sz="4267" dirty="0">
                <a:latin typeface="David" panose="020E0502060401010101" pitchFamily="34" charset="-79"/>
                <a:cs typeface="David" panose="020E0502060401010101" pitchFamily="34" charset="-79"/>
              </a:rPr>
              <a:t>;</a:t>
            </a:r>
            <a:endParaRPr lang="he-IL" sz="4267" dirty="0">
              <a:latin typeface="David" panose="020E0502060401010101" pitchFamily="34" charset="-79"/>
              <a:cs typeface="David" panose="020E0502060401010101" pitchFamily="34" charset="-79"/>
            </a:endParaRPr>
          </a:p>
          <a:p>
            <a:pPr marL="1614331" indent="-812810" algn="just">
              <a:buClr>
                <a:srgbClr val="FF0000"/>
              </a:buClr>
              <a:buFont typeface="Wingdings" panose="05000000000000000000" pitchFamily="2" charset="2"/>
              <a:buChar char="Ø"/>
            </a:pPr>
            <a:r>
              <a:rPr lang="he-IL" sz="4267" dirty="0">
                <a:latin typeface="David" panose="020E0502060401010101" pitchFamily="34" charset="-79"/>
                <a:cs typeface="David" panose="020E0502060401010101" pitchFamily="34" charset="-79"/>
              </a:rPr>
              <a:t>חברה מנהלת</a:t>
            </a:r>
            <a:r>
              <a:rPr lang="en-US" sz="4267" dirty="0">
                <a:latin typeface="David" panose="020E0502060401010101" pitchFamily="34" charset="-79"/>
                <a:cs typeface="David" panose="020E0502060401010101" pitchFamily="34" charset="-79"/>
              </a:rPr>
              <a:t>;</a:t>
            </a:r>
            <a:r>
              <a:rPr lang="he-IL" sz="4267" dirty="0">
                <a:latin typeface="David" panose="020E0502060401010101" pitchFamily="34" charset="-79"/>
                <a:cs typeface="David" panose="020E0502060401010101" pitchFamily="34" charset="-79"/>
              </a:rPr>
              <a:t> </a:t>
            </a:r>
          </a:p>
          <a:p>
            <a:pPr marL="1614331" indent="-812810" algn="just">
              <a:buClr>
                <a:srgbClr val="FF0000"/>
              </a:buClr>
              <a:buFont typeface="Wingdings" panose="05000000000000000000" pitchFamily="2" charset="2"/>
              <a:buChar char="Ø"/>
            </a:pPr>
            <a:r>
              <a:rPr lang="he-IL" sz="4267" dirty="0">
                <a:latin typeface="David" panose="020E0502060401010101" pitchFamily="34" charset="-79"/>
                <a:cs typeface="David" panose="020E0502060401010101" pitchFamily="34" charset="-79"/>
              </a:rPr>
              <a:t>מנהל קרן נאמנות. </a:t>
            </a: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18</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48"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192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מי לא זכאי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normAutofit lnSpcReduction="10000"/>
          </a:bodyPr>
          <a:lstStyle/>
          <a:p>
            <a:pPr marL="115712" indent="0" algn="just">
              <a:buNone/>
            </a:pPr>
            <a:r>
              <a:rPr lang="he-IL" sz="6400" b="1" dirty="0">
                <a:solidFill>
                  <a:srgbClr val="00B050"/>
                </a:solidFill>
                <a:latin typeface="David" panose="020E0502060401010101" pitchFamily="34" charset="-79"/>
                <a:cs typeface="David" panose="020E0502060401010101" pitchFamily="34" charset="-79"/>
              </a:rPr>
              <a:t>"ניזוק" – </a:t>
            </a:r>
            <a:r>
              <a:rPr lang="he-IL" sz="7822" b="1" dirty="0">
                <a:solidFill>
                  <a:srgbClr val="00B050"/>
                </a:solidFill>
                <a:latin typeface="David" panose="020E0502060401010101" pitchFamily="34" charset="-79"/>
                <a:cs typeface="David" panose="020E0502060401010101" pitchFamily="34" charset="-79"/>
              </a:rPr>
              <a:t>עוסק</a:t>
            </a:r>
            <a:r>
              <a:rPr lang="he-IL" sz="6400" b="1" dirty="0">
                <a:solidFill>
                  <a:srgbClr val="00B050"/>
                </a:solidFill>
                <a:latin typeface="David" panose="020E0502060401010101" pitchFamily="34" charset="-79"/>
                <a:cs typeface="David" panose="020E0502060401010101" pitchFamily="34" charset="-79"/>
              </a:rPr>
              <a:t>, למעט כל אחד מאלה:</a:t>
            </a:r>
            <a:r>
              <a:rPr lang="en-US" sz="6400" b="1" dirty="0">
                <a:solidFill>
                  <a:srgbClr val="00B050"/>
                </a:solidFill>
                <a:latin typeface="David" panose="020E0502060401010101" pitchFamily="34" charset="-79"/>
                <a:cs typeface="David" panose="020E0502060401010101" pitchFamily="34" charset="-79"/>
              </a:rPr>
              <a:t> </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r>
              <a:rPr lang="en-US" b="1" dirty="0">
                <a:solidFill>
                  <a:srgbClr val="FF0000"/>
                </a:solidFill>
                <a:latin typeface="David" panose="020E0502060401010101" pitchFamily="34" charset="-79"/>
                <a:cs typeface="David" panose="020E0502060401010101" pitchFamily="34" charset="-79"/>
              </a:rPr>
              <a:t>7</a:t>
            </a:r>
            <a:r>
              <a:rPr lang="he-IL" b="1" dirty="0">
                <a:solidFill>
                  <a:srgbClr val="FF0000"/>
                </a:solidFill>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מי שעיסוקו במכירת זכות במקרקעין, המהווה מלאי עסקי בידו;</a:t>
            </a:r>
            <a:endParaRPr lang="he-IL" sz="5689" dirty="0">
              <a:latin typeface="David" panose="020E0502060401010101" pitchFamily="34" charset="-79"/>
              <a:cs typeface="David" panose="020E0502060401010101" pitchFamily="34" charset="-79"/>
            </a:endParaRP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8.</a:t>
            </a:r>
            <a:r>
              <a:rPr lang="he-IL" sz="5689"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מי שיותר מ-50% מהעבודות שביצע בשנת המס 2022 או 2023 היו עבודות שמשך ביצוען עולה על שנה, למעט קבלן ביצוע;</a:t>
            </a: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9.</a:t>
            </a:r>
            <a:r>
              <a:rPr lang="he-IL" sz="5689"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מי שדיווח לרשות המסים בישראל על סגירת עסקו, לפני </a:t>
            </a:r>
            <a:r>
              <a:rPr lang="he-IL" dirty="0">
                <a:latin typeface="David" panose="020E0502060401010101" pitchFamily="34" charset="-79"/>
                <a:cs typeface="David" panose="020E0502060401010101" pitchFamily="34" charset="-79"/>
              </a:rPr>
              <a:t>11.10.23;</a:t>
            </a:r>
            <a:endParaRPr lang="he-IL" dirty="0">
              <a:latin typeface="David" panose="020E0502060401010101" pitchFamily="34" charset="-79"/>
              <a:cs typeface="David" panose="020E0502060401010101" pitchFamily="34" charset="-79"/>
            </a:endParaRPr>
          </a:p>
          <a:p>
            <a:pPr marL="801521" indent="-688631" algn="just">
              <a:buNone/>
            </a:pPr>
            <a:r>
              <a:rPr lang="he-IL" dirty="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19</a:t>
            </a:fld>
            <a:endParaRPr lang="he-IL" dirty="0"/>
          </a:p>
        </p:txBody>
      </p:sp>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335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2</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575164" y="3535716"/>
            <a:ext cx="14337591" cy="600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endParaRPr lang="he-IL" sz="5689" b="1" dirty="0">
              <a:solidFill>
                <a:srgbClr val="FF0000"/>
              </a:solidFill>
              <a:latin typeface="David" pitchFamily="34" charset="-79"/>
              <a:cs typeface="David" pitchFamily="34" charset="-79"/>
            </a:endParaRPr>
          </a:p>
          <a:p>
            <a:pPr algn="ctr" eaLnBrk="1" hangingPunct="1"/>
            <a:r>
              <a:rPr lang="he-IL" sz="7822" b="1" dirty="0">
                <a:solidFill>
                  <a:srgbClr val="FF0000"/>
                </a:solidFill>
                <a:latin typeface="David" pitchFamily="34" charset="-79"/>
                <a:cs typeface="David" pitchFamily="34" charset="-79"/>
              </a:rPr>
              <a:t>חרבות ברזל – מסלולי המענקים בגין תביעות נזקים עקיפים למגזר העסקי </a:t>
            </a:r>
            <a:endParaRPr lang="he-IL" sz="7822" b="1" dirty="0">
              <a:solidFill>
                <a:srgbClr val="FF0000"/>
              </a:solidFill>
              <a:latin typeface="David" pitchFamily="34" charset="-79"/>
              <a:cs typeface="David" pitchFamily="34" charset="-79"/>
            </a:endParaRPr>
          </a:p>
          <a:p>
            <a:pPr eaLnBrk="1" hangingPunct="1"/>
            <a:endParaRPr lang="he-IL" sz="4267" b="1" u="sng" dirty="0">
              <a:solidFill>
                <a:srgbClr val="0065B0"/>
              </a:solidFill>
              <a:latin typeface="David" pitchFamily="34" charset="-79"/>
              <a:cs typeface="David" pitchFamily="34" charset="-79"/>
            </a:endParaRPr>
          </a:p>
          <a:p>
            <a:pPr eaLnBrk="1" hangingPunct="1"/>
            <a:r>
              <a:rPr lang="he-IL" sz="4267" b="1" u="sng" dirty="0">
                <a:solidFill>
                  <a:srgbClr val="0065B0"/>
                </a:solidFill>
                <a:latin typeface="David" pitchFamily="34" charset="-79"/>
                <a:cs typeface="David" pitchFamily="34" charset="-79"/>
              </a:rPr>
              <a:t>מרצה</a:t>
            </a:r>
            <a:r>
              <a:rPr lang="he-IL" sz="4267" b="1" dirty="0">
                <a:solidFill>
                  <a:srgbClr val="0065B0"/>
                </a:solidFill>
                <a:latin typeface="David" pitchFamily="34" charset="-79"/>
                <a:cs typeface="David" pitchFamily="34" charset="-79"/>
              </a:rPr>
              <a:t>:</a:t>
            </a:r>
            <a:endParaRPr lang="he-IL" sz="4267" b="1" dirty="0">
              <a:solidFill>
                <a:srgbClr val="0065B0"/>
              </a:solidFill>
              <a:latin typeface="David" pitchFamily="34" charset="-79"/>
              <a:cs typeface="David" pitchFamily="34" charset="-79"/>
            </a:endParaRPr>
          </a:p>
          <a:p>
            <a:pPr eaLnBrk="1" hangingPunct="1"/>
            <a:r>
              <a:rPr lang="he-IL" sz="4267" b="1" dirty="0">
                <a:solidFill>
                  <a:srgbClr val="0065B0"/>
                </a:solidFill>
                <a:latin typeface="David" pitchFamily="34" charset="-79"/>
                <a:cs typeface="David" pitchFamily="34" charset="-79"/>
              </a:rPr>
              <a:t>אלדד נח, </a:t>
            </a:r>
            <a:r>
              <a:rPr lang="he-IL" sz="4267" dirty="0">
                <a:solidFill>
                  <a:srgbClr val="0065B0"/>
                </a:solidFill>
                <a:latin typeface="David" pitchFamily="34" charset="-79"/>
                <a:cs typeface="David" pitchFamily="34" charset="-79"/>
              </a:rPr>
              <a:t>עו"ד – לשעבר מנהל המחלקה המקצועית ברשות המסים</a:t>
            </a:r>
          </a:p>
          <a:p>
            <a:pPr eaLnBrk="1" hangingPunct="1"/>
            <a:endParaRPr lang="he-IL" sz="4267" dirty="0">
              <a:solidFill>
                <a:srgbClr val="0065B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9772" y="1871533"/>
            <a:ext cx="4096000" cy="1962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178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מי לא זכאי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dirty="0">
                <a:solidFill>
                  <a:srgbClr val="00B050"/>
                </a:solidFill>
                <a:latin typeface="David" panose="020E0502060401010101" pitchFamily="34" charset="-79"/>
                <a:cs typeface="David" panose="020E0502060401010101" pitchFamily="34" charset="-79"/>
              </a:rPr>
              <a:t>"ניזוק" – </a:t>
            </a:r>
            <a:r>
              <a:rPr lang="he-IL" sz="7822" b="1" dirty="0">
                <a:solidFill>
                  <a:srgbClr val="00B050"/>
                </a:solidFill>
                <a:latin typeface="David" panose="020E0502060401010101" pitchFamily="34" charset="-79"/>
                <a:cs typeface="David" panose="020E0502060401010101" pitchFamily="34" charset="-79"/>
              </a:rPr>
              <a:t>עוסק</a:t>
            </a:r>
            <a:r>
              <a:rPr lang="he-IL" sz="6400" b="1" dirty="0">
                <a:solidFill>
                  <a:srgbClr val="00B050"/>
                </a:solidFill>
                <a:latin typeface="David" panose="020E0502060401010101" pitchFamily="34" charset="-79"/>
                <a:cs typeface="David" panose="020E0502060401010101" pitchFamily="34" charset="-79"/>
              </a:rPr>
              <a:t>, למעט כל אחד מאלה:</a:t>
            </a:r>
            <a:r>
              <a:rPr lang="en-US" sz="6400" b="1" dirty="0">
                <a:solidFill>
                  <a:srgbClr val="00B050"/>
                </a:solidFill>
                <a:latin typeface="David" panose="020E0502060401010101" pitchFamily="34" charset="-79"/>
                <a:cs typeface="David" panose="020E0502060401010101" pitchFamily="34" charset="-79"/>
              </a:rPr>
              <a:t> </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r>
              <a:rPr lang="he-IL" b="1" dirty="0">
                <a:solidFill>
                  <a:srgbClr val="FF0000"/>
                </a:solidFill>
                <a:latin typeface="David" panose="020E0502060401010101" pitchFamily="34" charset="-79"/>
                <a:cs typeface="David" panose="020E0502060401010101" pitchFamily="34" charset="-79"/>
              </a:rPr>
              <a:t>10.</a:t>
            </a:r>
            <a:r>
              <a:rPr lang="he-IL" dirty="0">
                <a:latin typeface="David" panose="020E0502060401010101" pitchFamily="34" charset="-79"/>
                <a:cs typeface="David" panose="020E0502060401010101" pitchFamily="34" charset="-79"/>
              </a:rPr>
              <a:t> מי </a:t>
            </a:r>
            <a:r>
              <a:rPr lang="he-IL" dirty="0">
                <a:latin typeface="David" panose="020E0502060401010101" pitchFamily="34" charset="-79"/>
                <a:cs typeface="David" panose="020E0502060401010101" pitchFamily="34" charset="-79"/>
              </a:rPr>
              <a:t>שדיווח על מחזור עסקאות בשיעור אפס לגבי ארבעת החודשים שלפני </a:t>
            </a:r>
            <a:r>
              <a:rPr lang="he-IL" dirty="0">
                <a:latin typeface="David" panose="020E0502060401010101" pitchFamily="34" charset="-79"/>
                <a:cs typeface="David" panose="020E0502060401010101" pitchFamily="34" charset="-79"/>
              </a:rPr>
              <a:t>1.10.23, </a:t>
            </a:r>
            <a:r>
              <a:rPr lang="he-IL" dirty="0">
                <a:latin typeface="David" panose="020E0502060401010101" pitchFamily="34" charset="-79"/>
                <a:cs typeface="David" panose="020E0502060401010101" pitchFamily="34" charset="-79"/>
              </a:rPr>
              <a:t>אלא אם כן שוכנע המנהל שהעסק היה פעיל עד תום חודשיים מתום התקופה הקובעת;</a:t>
            </a: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11.</a:t>
            </a:r>
            <a:r>
              <a:rPr lang="he-IL" sz="5689"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מי שעסקו לא היה פעיל לפני יום ט"ז בתשרי </a:t>
            </a:r>
            <a:r>
              <a:rPr lang="he-IL" dirty="0" err="1">
                <a:latin typeface="David" panose="020E0502060401010101" pitchFamily="34" charset="-79"/>
                <a:cs typeface="David" panose="020E0502060401010101" pitchFamily="34" charset="-79"/>
              </a:rPr>
              <a:t>התשפ"ד</a:t>
            </a:r>
            <a:r>
              <a:rPr lang="he-IL" dirty="0">
                <a:latin typeface="David" panose="020E0502060401010101" pitchFamily="34" charset="-79"/>
                <a:cs typeface="David" panose="020E0502060401010101" pitchFamily="34" charset="-79"/>
              </a:rPr>
              <a:t> (1 באוקטובר 2023);</a:t>
            </a: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20</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99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21</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575161" y="3535716"/>
            <a:ext cx="14977664" cy="622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2800" b="1" u="sng" dirty="0">
                <a:solidFill>
                  <a:srgbClr val="FF0000"/>
                </a:solidFill>
                <a:latin typeface="David" pitchFamily="34" charset="-79"/>
                <a:cs typeface="David" pitchFamily="34" charset="-79"/>
              </a:rPr>
              <a:t>בגין מה זכאים לפיצוי ומהי תקופת הזכאות</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31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865376"/>
          </a:xfrm>
        </p:spPr>
        <p:txBody>
          <a:bodyPr>
            <a:normAutofit/>
          </a:bodyPr>
          <a:lstStyle/>
          <a:p>
            <a:pPr marL="861579" algn="ctr">
              <a:defRPr/>
            </a:pPr>
            <a:r>
              <a:rPr lang="he-IL" sz="7111" b="1" u="sng" dirty="0">
                <a:solidFill>
                  <a:srgbClr val="00B0F0"/>
                </a:solidFill>
              </a:rPr>
              <a:t>פיצויים בשל נזקים בתקופה הקובעת</a:t>
            </a:r>
            <a:endParaRPr lang="he-IL" sz="7111" b="1" u="sng" dirty="0">
              <a:solidFill>
                <a:srgbClr val="00B0F0"/>
              </a:solidFill>
            </a:endParaRPr>
          </a:p>
        </p:txBody>
      </p:sp>
      <p:sp>
        <p:nvSpPr>
          <p:cNvPr id="3" name="מציין מיקום תוכן 2"/>
          <p:cNvSpPr>
            <a:spLocks noGrp="1"/>
          </p:cNvSpPr>
          <p:nvPr>
            <p:ph idx="1"/>
          </p:nvPr>
        </p:nvSpPr>
        <p:spPr>
          <a:xfrm>
            <a:off x="812800" y="3151673"/>
            <a:ext cx="14740025" cy="6272697"/>
          </a:xfrm>
        </p:spPr>
        <p:txBody>
          <a:bodyPr/>
          <a:lstStyle/>
          <a:p>
            <a:pPr marL="474139" indent="-316093" algn="just">
              <a:buNone/>
            </a:pPr>
            <a:r>
              <a:rPr lang="he-IL" sz="6400" b="1" i="1" dirty="0">
                <a:solidFill>
                  <a:srgbClr val="00B050"/>
                </a:solidFill>
                <a:latin typeface="David" panose="020E0502060401010101" pitchFamily="34" charset="-79"/>
                <a:cs typeface="David" panose="020E0502060401010101" pitchFamily="34" charset="-79"/>
              </a:rPr>
              <a:t>"</a:t>
            </a:r>
            <a:r>
              <a:rPr lang="he-IL" sz="6400" b="1" i="1" dirty="0">
                <a:solidFill>
                  <a:srgbClr val="00B050"/>
                </a:solidFill>
                <a:latin typeface="David" panose="020E0502060401010101" pitchFamily="34" charset="-79"/>
                <a:cs typeface="David" panose="020E0502060401010101" pitchFamily="34" charset="-79"/>
              </a:rPr>
              <a:t>ניזוק</a:t>
            </a:r>
            <a:r>
              <a:rPr lang="he-IL" sz="6400" b="1" i="1" dirty="0">
                <a:solidFill>
                  <a:srgbClr val="00B050"/>
                </a:solidFill>
                <a:latin typeface="David" panose="020E0502060401010101" pitchFamily="34" charset="-79"/>
                <a:cs typeface="David" panose="020E0502060401010101" pitchFamily="34" charset="-79"/>
              </a:rPr>
              <a:t> </a:t>
            </a:r>
            <a:r>
              <a:rPr lang="he-IL" sz="6400" b="1" i="1" dirty="0">
                <a:solidFill>
                  <a:srgbClr val="00B050"/>
                </a:solidFill>
                <a:latin typeface="David" panose="020E0502060401010101" pitchFamily="34" charset="-79"/>
                <a:cs typeface="David" panose="020E0502060401010101" pitchFamily="34" charset="-79"/>
              </a:rPr>
              <a:t>שמחזור עסקאותיו בשנת הבסיס עלה על 300 אלף שקלים חדשים, זכאי לפיצויים בגובה הוצאותיו המזכות, בעד </a:t>
            </a:r>
            <a:r>
              <a:rPr lang="he-IL" sz="7822" b="1" i="1" u="sng" dirty="0">
                <a:solidFill>
                  <a:srgbClr val="FF0000"/>
                </a:solidFill>
                <a:latin typeface="David" panose="020E0502060401010101" pitchFamily="34" charset="-79"/>
                <a:cs typeface="David" panose="020E0502060401010101" pitchFamily="34" charset="-79"/>
              </a:rPr>
              <a:t>נזק עקיף</a:t>
            </a:r>
            <a:r>
              <a:rPr lang="he-IL" sz="6400" b="1" i="1" dirty="0">
                <a:solidFill>
                  <a:srgbClr val="00B050"/>
                </a:solidFill>
                <a:latin typeface="David" panose="020E0502060401010101" pitchFamily="34" charset="-79"/>
                <a:cs typeface="David" panose="020E0502060401010101" pitchFamily="34" charset="-79"/>
              </a:rPr>
              <a:t> שנגרם לו </a:t>
            </a:r>
            <a:r>
              <a:rPr lang="he-IL" sz="7822" b="1" i="1" u="sng" dirty="0">
                <a:solidFill>
                  <a:srgbClr val="FF0000"/>
                </a:solidFill>
                <a:latin typeface="David" panose="020E0502060401010101" pitchFamily="34" charset="-79"/>
                <a:cs typeface="David" panose="020E0502060401010101" pitchFamily="34" charset="-79"/>
              </a:rPr>
              <a:t>במהלך התקופה הקובעת</a:t>
            </a:r>
            <a:r>
              <a:rPr lang="he-IL" sz="6400" b="1" i="1" dirty="0">
                <a:solidFill>
                  <a:srgbClr val="00B050"/>
                </a:solidFill>
                <a:latin typeface="David" panose="020E0502060401010101" pitchFamily="34" charset="-79"/>
                <a:cs typeface="David" panose="020E0502060401010101" pitchFamily="34" charset="-79"/>
              </a:rPr>
              <a:t>, אם מתקיימים לגביו כל אלה</a:t>
            </a:r>
            <a:r>
              <a:rPr lang="he-IL" sz="6400" b="1" i="1" dirty="0">
                <a:solidFill>
                  <a:srgbClr val="00B050"/>
                </a:solidFill>
                <a:latin typeface="David" panose="020E0502060401010101" pitchFamily="34" charset="-79"/>
                <a:cs typeface="David" panose="020E0502060401010101" pitchFamily="34" charset="-79"/>
              </a:rPr>
              <a:t>:</a:t>
            </a:r>
            <a:endParaRPr lang="he-IL" sz="6400" b="1" i="1" dirty="0">
              <a:solidFill>
                <a:srgbClr val="00B050"/>
              </a:solidFill>
              <a:latin typeface="David" panose="020E0502060401010101" pitchFamily="34" charset="-79"/>
              <a:cs typeface="David" panose="020E0502060401010101" pitchFamily="34" charset="-79"/>
            </a:endParaRPr>
          </a:p>
          <a:p>
            <a:pPr marL="115712" indent="0" algn="just">
              <a:buNone/>
            </a:pPr>
            <a:endParaRPr lang="he-IL" sz="2133" dirty="0">
              <a:latin typeface="David" panose="020E0502060401010101" pitchFamily="34" charset="-79"/>
              <a:cs typeface="David" panose="020E0502060401010101" pitchFamily="34" charset="-79"/>
            </a:endParaRPr>
          </a:p>
          <a:p>
            <a:pPr marL="115712" indent="0" algn="just">
              <a:buNone/>
            </a:pPr>
            <a:endParaRPr lang="he-IL" b="1" dirty="0">
              <a:solidFill>
                <a:srgbClr val="00B050"/>
              </a:solidFill>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22</a:t>
            </a:fld>
            <a:endParaRPr lang="he-IL"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597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מי לא זכאי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dirty="0">
                <a:solidFill>
                  <a:srgbClr val="FF0000"/>
                </a:solidFill>
                <a:latin typeface="David" panose="020E0502060401010101" pitchFamily="34" charset="-79"/>
                <a:cs typeface="David" panose="020E0502060401010101" pitchFamily="34" charset="-79"/>
              </a:rPr>
              <a:t>"</a:t>
            </a:r>
            <a:r>
              <a:rPr lang="he-IL" sz="6400" b="1" u="sng" dirty="0">
                <a:solidFill>
                  <a:srgbClr val="FF0000"/>
                </a:solidFill>
                <a:latin typeface="David" panose="020E0502060401010101" pitchFamily="34" charset="-79"/>
                <a:cs typeface="David" panose="020E0502060401010101" pitchFamily="34" charset="-79"/>
              </a:rPr>
              <a:t>נזק עקיף</a:t>
            </a:r>
            <a:r>
              <a:rPr lang="he-IL" sz="6400" b="1" dirty="0">
                <a:solidFill>
                  <a:srgbClr val="FF0000"/>
                </a:solidFill>
                <a:latin typeface="David" panose="020E0502060401010101" pitchFamily="34" charset="-79"/>
                <a:cs typeface="David" panose="020E0502060401010101" pitchFamily="34" charset="-79"/>
              </a:rPr>
              <a:t>"</a:t>
            </a:r>
            <a:endParaRPr lang="he-IL" b="1" dirty="0">
              <a:solidFill>
                <a:srgbClr val="FF0000"/>
              </a:solidFill>
              <a:latin typeface="David" panose="020E0502060401010101" pitchFamily="34" charset="-79"/>
              <a:cs typeface="David" panose="020E0502060401010101" pitchFamily="34" charset="-79"/>
            </a:endParaRPr>
          </a:p>
          <a:p>
            <a:pPr marL="474139" indent="-361249" algn="just">
              <a:buNone/>
            </a:pPr>
            <a:r>
              <a:rPr lang="he-IL" b="1" dirty="0" smtClean="0">
                <a:solidFill>
                  <a:srgbClr val="00B050"/>
                </a:solidFill>
                <a:latin typeface="David" panose="020E0502060401010101" pitchFamily="34" charset="-79"/>
                <a:cs typeface="David" panose="020E0502060401010101" pitchFamily="34" charset="-79"/>
              </a:rPr>
              <a:t>"הפסד </a:t>
            </a:r>
            <a:r>
              <a:rPr lang="he-IL" b="1" dirty="0">
                <a:solidFill>
                  <a:srgbClr val="00B050"/>
                </a:solidFill>
                <a:latin typeface="David" panose="020E0502060401010101" pitchFamily="34" charset="-79"/>
                <a:cs typeface="David" panose="020E0502060401010101" pitchFamily="34" charset="-79"/>
              </a:rPr>
              <a:t>או מניעת רווח כתוצאה מנזק מלחמה, כהגדרתו בסעיף 35, או בשל אי-אפשרות לנצל נכסים עקב פעולות מלחמה על ידי הצבאות הסדירים של </a:t>
            </a:r>
            <a:r>
              <a:rPr lang="he-IL" b="1" dirty="0" smtClean="0">
                <a:solidFill>
                  <a:srgbClr val="00B050"/>
                </a:solidFill>
                <a:latin typeface="David" panose="020E0502060401010101" pitchFamily="34" charset="-79"/>
                <a:cs typeface="David" panose="020E0502060401010101" pitchFamily="34" charset="-79"/>
              </a:rPr>
              <a:t>האויב..."</a:t>
            </a:r>
          </a:p>
          <a:p>
            <a:pPr marL="801521" indent="-688631" algn="just">
              <a:buNone/>
            </a:pPr>
            <a:endParaRPr lang="he-IL" sz="2844" b="1" dirty="0">
              <a:solidFill>
                <a:srgbClr val="00B050"/>
              </a:solidFill>
              <a:latin typeface="David" panose="020E0502060401010101" pitchFamily="34" charset="-79"/>
              <a:cs typeface="David" panose="020E0502060401010101" pitchFamily="34" charset="-79"/>
            </a:endParaRPr>
          </a:p>
          <a:p>
            <a:pPr marL="801521" indent="-688631" algn="just">
              <a:buNone/>
            </a:pPr>
            <a:r>
              <a:rPr lang="he-IL" sz="6400" b="1" dirty="0">
                <a:solidFill>
                  <a:srgbClr val="FF0000"/>
                </a:solidFill>
                <a:latin typeface="David" panose="020E0502060401010101" pitchFamily="34" charset="-79"/>
                <a:cs typeface="David" panose="020E0502060401010101" pitchFamily="34" charset="-79"/>
              </a:rPr>
              <a:t>"</a:t>
            </a:r>
            <a:r>
              <a:rPr lang="he-IL" sz="6400" b="1" u="sng" dirty="0">
                <a:solidFill>
                  <a:srgbClr val="FF0000"/>
                </a:solidFill>
                <a:latin typeface="David" panose="020E0502060401010101" pitchFamily="34" charset="-79"/>
                <a:cs typeface="David" panose="020E0502060401010101" pitchFamily="34" charset="-79"/>
              </a:rPr>
              <a:t>התקופה הקובעת</a:t>
            </a:r>
            <a:r>
              <a:rPr lang="he-IL" sz="6400" b="1" dirty="0">
                <a:solidFill>
                  <a:srgbClr val="FF0000"/>
                </a:solidFill>
                <a:latin typeface="David" panose="020E0502060401010101" pitchFamily="34" charset="-79"/>
                <a:cs typeface="David" panose="020E0502060401010101" pitchFamily="34" charset="-79"/>
              </a:rPr>
              <a:t>"</a:t>
            </a:r>
          </a:p>
          <a:p>
            <a:pPr marL="801521" indent="-688631" algn="just">
              <a:buNone/>
            </a:pPr>
            <a:r>
              <a:rPr lang="he-IL" b="1" dirty="0">
                <a:solidFill>
                  <a:srgbClr val="00B050"/>
                </a:solidFill>
                <a:latin typeface="David" panose="020E0502060401010101" pitchFamily="34" charset="-79"/>
                <a:cs typeface="David" panose="020E0502060401010101" pitchFamily="34" charset="-79"/>
              </a:rPr>
              <a:t>7.10.23 – 30.11.23</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23</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143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24</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191119" y="4114872"/>
            <a:ext cx="15109737" cy="446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4222" b="1" u="sng" dirty="0">
                <a:solidFill>
                  <a:srgbClr val="FF0000"/>
                </a:solidFill>
                <a:latin typeface="David" pitchFamily="34" charset="-79"/>
                <a:cs typeface="David" pitchFamily="34" charset="-79"/>
              </a:rPr>
              <a:t>נוסחת הפיצוי</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78538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865376"/>
          </a:xfrm>
        </p:spPr>
        <p:txBody>
          <a:bodyPr>
            <a:normAutofit/>
          </a:bodyPr>
          <a:lstStyle/>
          <a:p>
            <a:pPr marL="861579" algn="ctr">
              <a:defRPr/>
            </a:pPr>
            <a:r>
              <a:rPr lang="he-IL" sz="7111" b="1" u="sng" dirty="0">
                <a:solidFill>
                  <a:srgbClr val="00B0F0"/>
                </a:solidFill>
              </a:rPr>
              <a:t>פיצויים בשל נזקים בתקופה הקובעת</a:t>
            </a:r>
            <a:endParaRPr lang="he-IL" sz="7111" b="1" u="sng" dirty="0">
              <a:solidFill>
                <a:srgbClr val="00B0F0"/>
              </a:solidFill>
            </a:endParaRPr>
          </a:p>
        </p:txBody>
      </p:sp>
      <p:sp>
        <p:nvSpPr>
          <p:cNvPr id="3" name="מציין מיקום תוכן 2"/>
          <p:cNvSpPr>
            <a:spLocks noGrp="1"/>
          </p:cNvSpPr>
          <p:nvPr>
            <p:ph idx="1"/>
          </p:nvPr>
        </p:nvSpPr>
        <p:spPr>
          <a:xfrm>
            <a:off x="812800" y="3151673"/>
            <a:ext cx="14740025" cy="6272697"/>
          </a:xfrm>
        </p:spPr>
        <p:txBody>
          <a:bodyPr/>
          <a:lstStyle/>
          <a:p>
            <a:pPr marL="474139" indent="-316093" algn="just">
              <a:buNone/>
            </a:pPr>
            <a:r>
              <a:rPr lang="he-IL" sz="6400" b="1" i="1" dirty="0">
                <a:solidFill>
                  <a:srgbClr val="00B050"/>
                </a:solidFill>
                <a:latin typeface="David" panose="020E0502060401010101" pitchFamily="34" charset="-79"/>
                <a:cs typeface="David" panose="020E0502060401010101" pitchFamily="34" charset="-79"/>
              </a:rPr>
              <a:t>"</a:t>
            </a:r>
            <a:r>
              <a:rPr lang="he-IL" sz="6400" b="1" i="1" dirty="0">
                <a:solidFill>
                  <a:srgbClr val="00B050"/>
                </a:solidFill>
                <a:latin typeface="David" panose="020E0502060401010101" pitchFamily="34" charset="-79"/>
                <a:cs typeface="David" panose="020E0502060401010101" pitchFamily="34" charset="-79"/>
              </a:rPr>
              <a:t>ניזוק</a:t>
            </a:r>
            <a:r>
              <a:rPr lang="he-IL" sz="6400" b="1" i="1" dirty="0">
                <a:solidFill>
                  <a:srgbClr val="00B050"/>
                </a:solidFill>
                <a:latin typeface="David" panose="020E0502060401010101" pitchFamily="34" charset="-79"/>
                <a:cs typeface="David" panose="020E0502060401010101" pitchFamily="34" charset="-79"/>
              </a:rPr>
              <a:t> </a:t>
            </a:r>
            <a:r>
              <a:rPr lang="he-IL" sz="6400" b="1" i="1" dirty="0">
                <a:solidFill>
                  <a:srgbClr val="00B050"/>
                </a:solidFill>
                <a:latin typeface="David" panose="020E0502060401010101" pitchFamily="34" charset="-79"/>
                <a:cs typeface="David" panose="020E0502060401010101" pitchFamily="34" charset="-79"/>
              </a:rPr>
              <a:t>שמחזור עסקאותיו בשנת הבסיס עלה על 300 אלף שקלים חדשים, זכאי לפיצויים בגובה </a:t>
            </a:r>
            <a:r>
              <a:rPr lang="he-IL" sz="7822" b="1" i="1" u="sng" dirty="0">
                <a:solidFill>
                  <a:srgbClr val="FF0000"/>
                </a:solidFill>
                <a:latin typeface="David" panose="020E0502060401010101" pitchFamily="34" charset="-79"/>
                <a:cs typeface="David" panose="020E0502060401010101" pitchFamily="34" charset="-79"/>
              </a:rPr>
              <a:t>הוצאותיו המזכות</a:t>
            </a:r>
            <a:r>
              <a:rPr lang="he-IL" sz="6400" b="1" i="1" dirty="0">
                <a:solidFill>
                  <a:srgbClr val="00B050"/>
                </a:solidFill>
                <a:latin typeface="David" panose="020E0502060401010101" pitchFamily="34" charset="-79"/>
                <a:cs typeface="David" panose="020E0502060401010101" pitchFamily="34" charset="-79"/>
              </a:rPr>
              <a:t>, בעד נזק עקיף שנגרם לו במהלך התקופה הקובעת, אם מתקיימים לגביו כל אלה:</a:t>
            </a:r>
          </a:p>
          <a:p>
            <a:pPr marL="115712" indent="0" algn="just">
              <a:buNone/>
            </a:pPr>
            <a:endParaRPr lang="he-IL" sz="2133" dirty="0">
              <a:latin typeface="David" panose="020E0502060401010101" pitchFamily="34" charset="-79"/>
              <a:cs typeface="David" panose="020E0502060401010101" pitchFamily="34" charset="-79"/>
            </a:endParaRPr>
          </a:p>
          <a:p>
            <a:pPr marL="115712" indent="0" algn="just">
              <a:buNone/>
            </a:pPr>
            <a:endParaRPr lang="he-IL" b="1" dirty="0">
              <a:solidFill>
                <a:srgbClr val="00B050"/>
              </a:solidFill>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25</a:t>
            </a:fld>
            <a:endParaRPr lang="he-IL"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200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26</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959204" y="1712022"/>
            <a:ext cx="15109737" cy="1048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0667" b="1" u="sng" dirty="0">
                <a:solidFill>
                  <a:srgbClr val="00B050"/>
                </a:solidFill>
                <a:latin typeface="David" pitchFamily="34" charset="-79"/>
                <a:cs typeface="David" pitchFamily="34" charset="-79"/>
              </a:rPr>
              <a:t>הוצאות מזכות</a:t>
            </a:r>
          </a:p>
          <a:p>
            <a:pPr algn="ctr" eaLnBrk="1" hangingPunct="1"/>
            <a:endParaRPr lang="he-IL" sz="10667" b="1" u="sng" dirty="0">
              <a:solidFill>
                <a:srgbClr val="00B050"/>
              </a:solidFill>
              <a:latin typeface="David" pitchFamily="34" charset="-79"/>
              <a:cs typeface="David" pitchFamily="34" charset="-79"/>
            </a:endParaRPr>
          </a:p>
          <a:p>
            <a:pPr algn="ctr" eaLnBrk="1" hangingPunct="1"/>
            <a:endParaRPr lang="he-IL" sz="10667" b="1" u="sng" dirty="0">
              <a:solidFill>
                <a:srgbClr val="00B050"/>
              </a:solidFill>
              <a:latin typeface="David" pitchFamily="34" charset="-79"/>
              <a:cs typeface="David" pitchFamily="34" charset="-79"/>
            </a:endParaRPr>
          </a:p>
          <a:p>
            <a:pPr algn="ctr" eaLnBrk="1" hangingPunct="1"/>
            <a:endParaRPr lang="he-IL" sz="10667" b="1" u="sng" dirty="0">
              <a:solidFill>
                <a:srgbClr val="00B050"/>
              </a:solidFill>
              <a:latin typeface="David" pitchFamily="34" charset="-79"/>
              <a:cs typeface="David" pitchFamily="34" charset="-79"/>
            </a:endParaRPr>
          </a:p>
          <a:p>
            <a:pPr algn="ctr" eaLnBrk="1" hangingPunct="1"/>
            <a:r>
              <a:rPr lang="he-IL" sz="10667" b="1" u="sng" dirty="0">
                <a:solidFill>
                  <a:srgbClr val="FF0000"/>
                </a:solidFill>
                <a:latin typeface="David" pitchFamily="34" charset="-79"/>
                <a:cs typeface="David" pitchFamily="34" charset="-79"/>
              </a:rPr>
              <a:t> </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sp>
        <p:nvSpPr>
          <p:cNvPr id="3" name="אליפסה 2"/>
          <p:cNvSpPr/>
          <p:nvPr/>
        </p:nvSpPr>
        <p:spPr>
          <a:xfrm>
            <a:off x="9536156" y="4431815"/>
            <a:ext cx="3968441" cy="26882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267" b="1" dirty="0">
                <a:solidFill>
                  <a:schemeClr val="tx1"/>
                </a:solidFill>
                <a:latin typeface="David" panose="020E0502060401010101" pitchFamily="34" charset="-79"/>
                <a:cs typeface="David" panose="020E0502060401010101" pitchFamily="34" charset="-79"/>
              </a:rPr>
              <a:t>הוצאות קבועות</a:t>
            </a:r>
            <a:endParaRPr lang="he-IL" sz="4267" b="1" dirty="0">
              <a:solidFill>
                <a:schemeClr val="tx1"/>
              </a:solidFill>
              <a:latin typeface="David" panose="020E0502060401010101" pitchFamily="34" charset="-79"/>
              <a:cs typeface="David" panose="020E0502060401010101" pitchFamily="34" charset="-79"/>
            </a:endParaRPr>
          </a:p>
        </p:txBody>
      </p:sp>
      <p:sp>
        <p:nvSpPr>
          <p:cNvPr id="6" name="אליפסה 5"/>
          <p:cNvSpPr/>
          <p:nvPr/>
        </p:nvSpPr>
        <p:spPr>
          <a:xfrm>
            <a:off x="3523545" y="4559830"/>
            <a:ext cx="3964384" cy="25602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89" b="1" dirty="0">
                <a:solidFill>
                  <a:schemeClr val="tx1"/>
                </a:solidFill>
                <a:latin typeface="David" panose="020E0502060401010101" pitchFamily="34" charset="-79"/>
                <a:cs typeface="David" panose="020E0502060401010101" pitchFamily="34" charset="-79"/>
              </a:rPr>
              <a:t>חלק השכר המזכה</a:t>
            </a:r>
            <a:endParaRPr lang="he-IL" sz="4267" b="1" dirty="0">
              <a:solidFill>
                <a:schemeClr val="tx1"/>
              </a:solidFill>
              <a:latin typeface="David" panose="020E0502060401010101" pitchFamily="34" charset="-79"/>
              <a:cs typeface="David" panose="020E0502060401010101" pitchFamily="34" charset="-79"/>
            </a:endParaRPr>
          </a:p>
        </p:txBody>
      </p:sp>
      <p:cxnSp>
        <p:nvCxnSpPr>
          <p:cNvPr id="5" name="מחבר חץ ישר 4"/>
          <p:cNvCxnSpPr/>
          <p:nvPr/>
        </p:nvCxnSpPr>
        <p:spPr>
          <a:xfrm>
            <a:off x="9792185" y="3279687"/>
            <a:ext cx="1536171" cy="1152128"/>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8" name="מחבר חץ ישר 7"/>
          <p:cNvCxnSpPr>
            <a:endCxn id="6" idx="0"/>
          </p:cNvCxnSpPr>
          <p:nvPr/>
        </p:nvCxnSpPr>
        <p:spPr>
          <a:xfrm flipH="1">
            <a:off x="5505738" y="3279687"/>
            <a:ext cx="1470135" cy="1280142"/>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9" name="אליפסה 8"/>
          <p:cNvSpPr/>
          <p:nvPr/>
        </p:nvSpPr>
        <p:spPr>
          <a:xfrm>
            <a:off x="6463815" y="4303801"/>
            <a:ext cx="3968441" cy="2688299"/>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400" dirty="0">
                <a:solidFill>
                  <a:schemeClr val="tx1"/>
                </a:solidFill>
                <a:latin typeface="David" panose="020E0502060401010101" pitchFamily="34" charset="-79"/>
                <a:cs typeface="David" panose="020E0502060401010101" pitchFamily="34" charset="-79"/>
              </a:rPr>
              <a:t>+</a:t>
            </a:r>
            <a:endParaRPr lang="he-IL" sz="6400" dirty="0">
              <a:solidFill>
                <a:schemeClr val="tx1"/>
              </a:solidFill>
              <a:latin typeface="David" panose="020E0502060401010101" pitchFamily="34" charset="-79"/>
              <a:cs typeface="David" panose="020E0502060401010101" pitchFamily="34" charset="-79"/>
            </a:endParaRPr>
          </a:p>
        </p:txBody>
      </p:sp>
      <p:cxnSp>
        <p:nvCxnSpPr>
          <p:cNvPr id="11" name="מחבר ישר 10"/>
          <p:cNvCxnSpPr/>
          <p:nvPr/>
        </p:nvCxnSpPr>
        <p:spPr>
          <a:xfrm>
            <a:off x="11584384" y="7120114"/>
            <a:ext cx="0" cy="512057"/>
          </a:xfrm>
          <a:prstGeom prst="line">
            <a:avLst/>
          </a:prstGeom>
          <a:ln w="15875"/>
        </p:spPr>
        <p:style>
          <a:lnRef idx="1">
            <a:schemeClr val="dk1"/>
          </a:lnRef>
          <a:fillRef idx="0">
            <a:schemeClr val="dk1"/>
          </a:fillRef>
          <a:effectRef idx="0">
            <a:schemeClr val="dk1"/>
          </a:effectRef>
          <a:fontRef idx="minor">
            <a:schemeClr val="tx1"/>
          </a:fontRef>
        </p:style>
      </p:cxnSp>
      <p:cxnSp>
        <p:nvCxnSpPr>
          <p:cNvPr id="13" name="מחבר ישר 12"/>
          <p:cNvCxnSpPr/>
          <p:nvPr/>
        </p:nvCxnSpPr>
        <p:spPr>
          <a:xfrm flipH="1">
            <a:off x="5311687" y="7632171"/>
            <a:ext cx="6272697"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5" name="מחבר ישר 14"/>
          <p:cNvCxnSpPr/>
          <p:nvPr/>
        </p:nvCxnSpPr>
        <p:spPr>
          <a:xfrm flipV="1">
            <a:off x="5311687" y="7120114"/>
            <a:ext cx="0" cy="512057"/>
          </a:xfrm>
          <a:prstGeom prst="line">
            <a:avLst/>
          </a:prstGeom>
          <a:ln w="15875"/>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6079772" y="7560936"/>
            <a:ext cx="3840427" cy="748988"/>
          </a:xfrm>
          <a:prstGeom prst="rect">
            <a:avLst/>
          </a:prstGeom>
          <a:noFill/>
        </p:spPr>
        <p:txBody>
          <a:bodyPr wrap="square" rtlCol="1">
            <a:spAutoFit/>
          </a:bodyPr>
          <a:lstStyle/>
          <a:p>
            <a:r>
              <a:rPr lang="he-IL" sz="4267" b="1" dirty="0">
                <a:latin typeface="David" panose="020E0502060401010101" pitchFamily="34" charset="-79"/>
                <a:cs typeface="David" panose="020E0502060401010101" pitchFamily="34" charset="-79"/>
              </a:rPr>
              <a:t>בכפוף לתקרה</a:t>
            </a:r>
            <a:endParaRPr lang="he-IL" sz="4267" b="1" dirty="0">
              <a:latin typeface="David" panose="020E0502060401010101" pitchFamily="34" charset="-79"/>
              <a:cs typeface="David" panose="020E0502060401010101" pitchFamily="34" charset="-79"/>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456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תקרת הזיכוי לחודש</a:t>
            </a:r>
            <a:endParaRPr lang="he-IL" sz="7111" b="1" u="sng" dirty="0">
              <a:solidFill>
                <a:srgbClr val="00B0F0"/>
              </a:solidFill>
            </a:endParaRP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761010284"/>
              </p:ext>
            </p:extLst>
          </p:nvPr>
        </p:nvGraphicFramePr>
        <p:xfrm>
          <a:off x="575161" y="2768601"/>
          <a:ext cx="14978105" cy="7660640"/>
        </p:xfrm>
        <a:graphic>
          <a:graphicData uri="http://schemas.openxmlformats.org/drawingml/2006/table">
            <a:tbl>
              <a:tblPr rtl="1" firstRow="1" bandRow="1">
                <a:tableStyleId>{69CF1AB2-1976-4502-BF36-3FF5EA218861}</a:tableStyleId>
              </a:tblPr>
              <a:tblGrid>
                <a:gridCol w="11063282">
                  <a:extLst>
                    <a:ext uri="{9D8B030D-6E8A-4147-A177-3AD203B41FA5}">
                      <a16:colId xmlns:a16="http://schemas.microsoft.com/office/drawing/2014/main" val="2713197363"/>
                    </a:ext>
                  </a:extLst>
                </a:gridCol>
                <a:gridCol w="3914823">
                  <a:extLst>
                    <a:ext uri="{9D8B030D-6E8A-4147-A177-3AD203B41FA5}">
                      <a16:colId xmlns:a16="http://schemas.microsoft.com/office/drawing/2014/main" val="3017928195"/>
                    </a:ext>
                  </a:extLst>
                </a:gridCol>
              </a:tblGrid>
              <a:tr h="1679787">
                <a:tc>
                  <a:txBody>
                    <a:bodyPr/>
                    <a:lstStyle/>
                    <a:p>
                      <a:pPr algn="ctr" rtl="1"/>
                      <a:endParaRPr lang="he-IL" sz="1100" u="sng" dirty="0" smtClean="0">
                        <a:solidFill>
                          <a:srgbClr val="FF0000"/>
                        </a:solidFill>
                        <a:latin typeface="David" panose="020E0502060401010101" pitchFamily="34" charset="-79"/>
                        <a:cs typeface="David" panose="020E0502060401010101" pitchFamily="34" charset="-79"/>
                      </a:endParaRPr>
                    </a:p>
                    <a:p>
                      <a:pPr algn="ctr" rtl="1"/>
                      <a:r>
                        <a:rPr lang="he-IL" sz="6400" u="sng" dirty="0" smtClean="0">
                          <a:solidFill>
                            <a:srgbClr val="FF0000"/>
                          </a:solidFill>
                          <a:latin typeface="David" panose="020E0502060401010101" pitchFamily="34" charset="-79"/>
                          <a:cs typeface="David" panose="020E0502060401010101" pitchFamily="34" charset="-79"/>
                        </a:rPr>
                        <a:t>מחזור בשנת 2022</a:t>
                      </a:r>
                      <a:endParaRPr lang="he-IL" sz="6400" u="sng" dirty="0">
                        <a:solidFill>
                          <a:srgbClr val="FF0000"/>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kumimoji="0" lang="he-IL" sz="5000" b="1" u="sng" kern="1200" dirty="0" smtClean="0">
                          <a:solidFill>
                            <a:srgbClr val="FF0000"/>
                          </a:solidFill>
                          <a:latin typeface="David" panose="020E0502060401010101" pitchFamily="34" charset="-79"/>
                          <a:ea typeface="+mn-ea"/>
                          <a:cs typeface="David" panose="020E0502060401010101" pitchFamily="34" charset="-79"/>
                        </a:rPr>
                        <a:t>תקרת הפיצוי לחודש</a:t>
                      </a:r>
                      <a:endParaRPr kumimoji="0" lang="he-IL" sz="5000" b="1" u="sng" kern="1200" dirty="0">
                        <a:solidFill>
                          <a:srgbClr val="FF0000"/>
                        </a:solidFill>
                        <a:latin typeface="David" panose="020E0502060401010101" pitchFamily="34" charset="-79"/>
                        <a:ea typeface="+mn-ea"/>
                        <a:cs typeface="David" panose="020E0502060401010101" pitchFamily="34" charset="-79"/>
                      </a:endParaRPr>
                    </a:p>
                  </a:txBody>
                  <a:tcPr marL="162560" marR="162560" marT="81280" marB="81280"/>
                </a:tc>
                <a:extLst>
                  <a:ext uri="{0D108BD9-81ED-4DB2-BD59-A6C34878D82A}">
                    <a16:rowId xmlns:a16="http://schemas.microsoft.com/office/drawing/2014/main" val="4213107349"/>
                  </a:ext>
                </a:extLst>
              </a:tr>
              <a:tr h="1679787">
                <a:tc>
                  <a:txBody>
                    <a:bodyPr/>
                    <a:lstStyle/>
                    <a:p>
                      <a:pPr algn="r" rtl="1"/>
                      <a:r>
                        <a:rPr lang="he-IL" sz="5000" b="1" dirty="0" smtClean="0">
                          <a:latin typeface="David" panose="020E0502060401010101" pitchFamily="34" charset="-79"/>
                          <a:cs typeface="David" panose="020E0502060401010101" pitchFamily="34" charset="-79"/>
                        </a:rPr>
                        <a:t>ניזוק שמחזור עסקאותיו בשנת 2022 אינו עולה על 100 מיליון ₪ </a:t>
                      </a:r>
                      <a:endParaRPr lang="he-IL" sz="5000" b="1" dirty="0">
                        <a:latin typeface="David" panose="020E0502060401010101" pitchFamily="34" charset="-79"/>
                        <a:cs typeface="David" panose="020E0502060401010101" pitchFamily="34" charset="-79"/>
                      </a:endParaRPr>
                    </a:p>
                  </a:txBody>
                  <a:tcPr marL="162560" marR="162560" marT="81280" marB="81280"/>
                </a:tc>
                <a:tc>
                  <a:txBody>
                    <a:bodyPr/>
                    <a:lstStyle/>
                    <a:p>
                      <a:pPr algn="ctr" rtl="1"/>
                      <a:endParaRPr lang="he-IL" sz="2100" b="1" dirty="0" smtClean="0">
                        <a:latin typeface="David" panose="020E0502060401010101" pitchFamily="34" charset="-79"/>
                        <a:cs typeface="David" panose="020E0502060401010101" pitchFamily="34" charset="-79"/>
                      </a:endParaRPr>
                    </a:p>
                    <a:p>
                      <a:pPr algn="ctr" rtl="1"/>
                      <a:r>
                        <a:rPr lang="he-IL" sz="4300" b="1" dirty="0" smtClean="0">
                          <a:latin typeface="David" panose="020E0502060401010101" pitchFamily="34" charset="-79"/>
                          <a:cs typeface="David" panose="020E0502060401010101" pitchFamily="34" charset="-79"/>
                        </a:rPr>
                        <a:t>600,000 ₪ </a:t>
                      </a:r>
                      <a:endParaRPr lang="he-IL" sz="4300" b="1" dirty="0">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1852343998"/>
                  </a:ext>
                </a:extLst>
              </a:tr>
              <a:tr h="260096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2800" b="1" dirty="0" smtClean="0">
                        <a:latin typeface="David" panose="020E0502060401010101" pitchFamily="34" charset="-79"/>
                        <a:cs typeface="David" panose="020E0502060401010101" pitchFamily="34"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5000" b="1" dirty="0" smtClean="0">
                          <a:latin typeface="David" panose="020E0502060401010101" pitchFamily="34" charset="-79"/>
                          <a:cs typeface="David" panose="020E0502060401010101" pitchFamily="34" charset="-79"/>
                        </a:rPr>
                        <a:t>ניזוק שמחזור עסקאותיו בשנת 2022 100 מיליון ₪  - 300 מיליון ₪</a:t>
                      </a:r>
                    </a:p>
                  </a:txBody>
                  <a:tcPr marL="162560" marR="162560" marT="81280" marB="81280"/>
                </a:tc>
                <a:tc>
                  <a:txBody>
                    <a:bodyPr/>
                    <a:lstStyle/>
                    <a:p>
                      <a:pPr algn="ctr" rtl="1"/>
                      <a:r>
                        <a:rPr lang="he-IL" sz="3900" b="1" dirty="0" smtClean="0">
                          <a:latin typeface="David" panose="020E0502060401010101" pitchFamily="34" charset="-79"/>
                          <a:cs typeface="David" panose="020E0502060401010101" pitchFamily="34" charset="-79"/>
                        </a:rPr>
                        <a:t>600,000 ₪ + 0.3%</a:t>
                      </a:r>
                      <a:r>
                        <a:rPr lang="he-IL" sz="3900" b="1" baseline="0" dirty="0" smtClean="0">
                          <a:latin typeface="David" panose="020E0502060401010101" pitchFamily="34" charset="-79"/>
                          <a:cs typeface="David" panose="020E0502060401010101" pitchFamily="34" charset="-79"/>
                        </a:rPr>
                        <a:t> מחלק המחזור העולה על 100 מיליון ₪</a:t>
                      </a:r>
                      <a:r>
                        <a:rPr lang="he-IL" sz="4300" b="1" baseline="0" dirty="0" smtClean="0">
                          <a:latin typeface="David" panose="020E0502060401010101" pitchFamily="34" charset="-79"/>
                          <a:cs typeface="David" panose="020E0502060401010101" pitchFamily="34" charset="-79"/>
                        </a:rPr>
                        <a:t> </a:t>
                      </a:r>
                      <a:endParaRPr lang="he-IL" sz="4300" b="1" dirty="0">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2812041580"/>
                  </a:ext>
                </a:extLst>
              </a:tr>
              <a:tr h="167978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5000" b="1" dirty="0" smtClean="0">
                          <a:latin typeface="David" panose="020E0502060401010101" pitchFamily="34" charset="-79"/>
                          <a:cs typeface="David" panose="020E0502060401010101" pitchFamily="34" charset="-79"/>
                        </a:rPr>
                        <a:t>ניזוק שמחזור עסקאותיו בשנת 2022 300 מיליון ₪  - 400 מיליון ₪</a:t>
                      </a:r>
                    </a:p>
                  </a:txBody>
                  <a:tcPr marL="162560" marR="162560" marT="81280" marB="81280"/>
                </a:tc>
                <a:tc>
                  <a:txBody>
                    <a:bodyPr/>
                    <a:lstStyle/>
                    <a:p>
                      <a:pPr algn="ctr" rtl="1"/>
                      <a:endParaRPr lang="he-IL" sz="2100" b="1" dirty="0" smtClean="0">
                        <a:latin typeface="David" panose="020E0502060401010101" pitchFamily="34" charset="-79"/>
                        <a:cs typeface="David" panose="020E0502060401010101" pitchFamily="34" charset="-79"/>
                      </a:endParaRPr>
                    </a:p>
                    <a:p>
                      <a:pPr algn="ctr" rtl="1"/>
                      <a:r>
                        <a:rPr lang="he-IL" sz="4300" b="1" dirty="0" smtClean="0">
                          <a:latin typeface="David" panose="020E0502060401010101" pitchFamily="34" charset="-79"/>
                          <a:cs typeface="David" panose="020E0502060401010101" pitchFamily="34" charset="-79"/>
                        </a:rPr>
                        <a:t>1,200,000 ₪</a:t>
                      </a:r>
                      <a:r>
                        <a:rPr lang="he-IL" sz="4300" b="1" baseline="0" dirty="0" smtClean="0">
                          <a:latin typeface="David" panose="020E0502060401010101" pitchFamily="34" charset="-79"/>
                          <a:cs typeface="David" panose="020E0502060401010101" pitchFamily="34" charset="-79"/>
                        </a:rPr>
                        <a:t> </a:t>
                      </a:r>
                      <a:endParaRPr lang="he-IL" sz="4300" b="1" dirty="0">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2855629"/>
                  </a:ext>
                </a:extLst>
              </a:tr>
            </a:tbl>
          </a:graphicData>
        </a:graphic>
      </p:graphicFrame>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27</a:t>
            </a:fld>
            <a:endParaRPr lang="he-IL" dirty="0"/>
          </a:p>
        </p:txBody>
      </p:sp>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226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נוסחת הפיצוי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u="sng" dirty="0">
                <a:solidFill>
                  <a:srgbClr val="FF0000"/>
                </a:solidFill>
                <a:latin typeface="David" panose="020E0502060401010101" pitchFamily="34" charset="-79"/>
                <a:cs typeface="David" panose="020E0502060401010101" pitchFamily="34" charset="-79"/>
              </a:rPr>
              <a:t>מרכיב ראשון</a:t>
            </a:r>
            <a:r>
              <a:rPr lang="he-IL" sz="6400" b="1" dirty="0">
                <a:solidFill>
                  <a:srgbClr val="FF0000"/>
                </a:solidFill>
                <a:latin typeface="David" panose="020E0502060401010101" pitchFamily="34" charset="-79"/>
                <a:cs typeface="David" panose="020E0502060401010101" pitchFamily="34" charset="-79"/>
              </a:rPr>
              <a:t>:</a:t>
            </a:r>
            <a:r>
              <a:rPr lang="he-IL" sz="6400" b="1" dirty="0">
                <a:solidFill>
                  <a:srgbClr val="00B050"/>
                </a:solidFill>
                <a:latin typeface="David" panose="020E0502060401010101" pitchFamily="34" charset="-79"/>
                <a:cs typeface="David" panose="020E0502060401010101" pitchFamily="34" charset="-79"/>
              </a:rPr>
              <a:t> "</a:t>
            </a:r>
            <a:r>
              <a:rPr lang="he-IL" sz="6400" b="1" u="sng" dirty="0">
                <a:solidFill>
                  <a:srgbClr val="00B050"/>
                </a:solidFill>
                <a:latin typeface="David" panose="020E0502060401010101" pitchFamily="34" charset="-79"/>
                <a:cs typeface="David" panose="020E0502060401010101" pitchFamily="34" charset="-79"/>
              </a:rPr>
              <a:t>חלק השכר המזכה"</a:t>
            </a:r>
            <a:r>
              <a:rPr lang="he-IL" sz="6400" b="1" dirty="0">
                <a:solidFill>
                  <a:srgbClr val="00B050"/>
                </a:solidFill>
                <a:latin typeface="David" panose="020E0502060401010101" pitchFamily="34" charset="-79"/>
                <a:cs typeface="David" panose="020E0502060401010101" pitchFamily="34" charset="-79"/>
              </a:rPr>
              <a:t> </a:t>
            </a:r>
            <a:r>
              <a:rPr lang="en-US" sz="6400" b="1" dirty="0">
                <a:solidFill>
                  <a:srgbClr val="00B050"/>
                </a:solidFill>
                <a:latin typeface="David" panose="020E0502060401010101" pitchFamily="34" charset="-79"/>
                <a:cs typeface="David" panose="020E0502060401010101" pitchFamily="34" charset="-79"/>
              </a:rPr>
              <a:t> </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28</a:t>
            </a:fld>
            <a:endParaRPr lang="he-IL" dirty="0"/>
          </a:p>
        </p:txBody>
      </p:sp>
      <p:sp>
        <p:nvSpPr>
          <p:cNvPr id="6" name="TextBox 5"/>
          <p:cNvSpPr txBox="1"/>
          <p:nvPr/>
        </p:nvSpPr>
        <p:spPr>
          <a:xfrm>
            <a:off x="4159559" y="4296569"/>
            <a:ext cx="2839588" cy="3594317"/>
          </a:xfrm>
          <a:prstGeom prst="rect">
            <a:avLst/>
          </a:prstGeom>
          <a:noFill/>
          <a:ln w="12700">
            <a:noFill/>
          </a:ln>
        </p:spPr>
        <p:txBody>
          <a:bodyPr wrap="square" rtlCol="1">
            <a:spAutoFit/>
          </a:bodyPr>
          <a:lstStyle/>
          <a:p>
            <a:pPr algn="ctr"/>
            <a:r>
              <a:rPr lang="he-IL" sz="5689" b="1" dirty="0">
                <a:latin typeface="David" panose="020E0502060401010101" pitchFamily="34" charset="-79"/>
                <a:cs typeface="David" panose="020E0502060401010101" pitchFamily="34" charset="-79"/>
              </a:rPr>
              <a:t>"הוצאות השכר בתקופת הזכאות"</a:t>
            </a:r>
            <a:endParaRPr lang="he-IL" sz="5689" b="1" dirty="0">
              <a:latin typeface="David" panose="020E0502060401010101" pitchFamily="34" charset="-79"/>
              <a:cs typeface="David" panose="020E0502060401010101" pitchFamily="34" charset="-79"/>
            </a:endParaRPr>
          </a:p>
        </p:txBody>
      </p:sp>
      <p:sp>
        <p:nvSpPr>
          <p:cNvPr id="7" name="TextBox 6"/>
          <p:cNvSpPr txBox="1"/>
          <p:nvPr/>
        </p:nvSpPr>
        <p:spPr>
          <a:xfrm>
            <a:off x="7604306" y="5199900"/>
            <a:ext cx="1163765" cy="1569660"/>
          </a:xfrm>
          <a:prstGeom prst="rect">
            <a:avLst/>
          </a:prstGeom>
          <a:noFill/>
          <a:ln w="12700">
            <a:noFill/>
          </a:ln>
        </p:spPr>
        <p:txBody>
          <a:bodyPr wrap="square" rtlCol="1">
            <a:spAutoFit/>
          </a:bodyPr>
          <a:lstStyle/>
          <a:p>
            <a:pPr algn="ctr"/>
            <a:r>
              <a:rPr lang="en-US" sz="96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8" name="TextBox 7"/>
          <p:cNvSpPr txBox="1"/>
          <p:nvPr/>
        </p:nvSpPr>
        <p:spPr>
          <a:xfrm>
            <a:off x="9024099" y="4431815"/>
            <a:ext cx="3596036" cy="3594317"/>
          </a:xfrm>
          <a:prstGeom prst="rect">
            <a:avLst/>
          </a:prstGeom>
          <a:noFill/>
          <a:ln w="12700">
            <a:noFill/>
          </a:ln>
        </p:spPr>
        <p:txBody>
          <a:bodyPr wrap="square" rtlCol="1">
            <a:spAutoFit/>
          </a:bodyPr>
          <a:lstStyle/>
          <a:p>
            <a:pPr algn="ctr"/>
            <a:r>
              <a:rPr lang="he-IL" sz="5689" b="1" dirty="0">
                <a:latin typeface="David" panose="020E0502060401010101" pitchFamily="34" charset="-79"/>
                <a:cs typeface="David" panose="020E0502060401010101" pitchFamily="34" charset="-79"/>
              </a:rPr>
              <a:t>"שיעור הירידה במחזור העסקאות"</a:t>
            </a:r>
            <a:endParaRPr lang="he-IL" sz="7111" b="1" dirty="0">
              <a:latin typeface="David" panose="020E0502060401010101" pitchFamily="34" charset="-79"/>
              <a:cs typeface="David" panose="020E0502060401010101" pitchFamily="34" charset="-79"/>
            </a:endParaRPr>
          </a:p>
        </p:txBody>
      </p:sp>
      <p:cxnSp>
        <p:nvCxnSpPr>
          <p:cNvPr id="45" name="מחבר ישר 44"/>
          <p:cNvCxnSpPr/>
          <p:nvPr/>
        </p:nvCxnSpPr>
        <p:spPr>
          <a:xfrm flipH="1">
            <a:off x="3903531" y="4296569"/>
            <a:ext cx="9217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a:off x="3903531" y="4296569"/>
            <a:ext cx="0" cy="42317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a:off x="3903531" y="8528270"/>
            <a:ext cx="92170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flipV="1">
            <a:off x="13120555" y="4296569"/>
            <a:ext cx="0" cy="42317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666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נוסחת הפיצוי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dirty="0">
                <a:solidFill>
                  <a:srgbClr val="00B050"/>
                </a:solidFill>
                <a:latin typeface="David" panose="020E0502060401010101" pitchFamily="34" charset="-79"/>
                <a:cs typeface="David" panose="020E0502060401010101" pitchFamily="34" charset="-79"/>
              </a:rPr>
              <a:t>"</a:t>
            </a:r>
            <a:r>
              <a:rPr lang="he-IL" sz="6400" b="1" u="sng" dirty="0">
                <a:solidFill>
                  <a:srgbClr val="00B050"/>
                </a:solidFill>
                <a:latin typeface="David" panose="020E0502060401010101" pitchFamily="34" charset="-79"/>
                <a:cs typeface="David" panose="020E0502060401010101" pitchFamily="34" charset="-79"/>
              </a:rPr>
              <a:t>הוצאות השכר בתקופת הזכאות"</a:t>
            </a:r>
            <a:r>
              <a:rPr lang="he-IL" sz="5689" b="1" dirty="0">
                <a:solidFill>
                  <a:srgbClr val="00B050"/>
                </a:solidFill>
                <a:latin typeface="David" panose="020E0502060401010101" pitchFamily="34" charset="-79"/>
                <a:cs typeface="David" panose="020E0502060401010101" pitchFamily="34" charset="-79"/>
              </a:rPr>
              <a:t> (לעוסק רגיל)</a:t>
            </a:r>
            <a:r>
              <a:rPr lang="en-US" sz="5689" b="1" dirty="0">
                <a:solidFill>
                  <a:srgbClr val="00B050"/>
                </a:solidFill>
                <a:latin typeface="David" panose="020E0502060401010101" pitchFamily="34" charset="-79"/>
                <a:cs typeface="David" panose="020E0502060401010101" pitchFamily="34" charset="-79"/>
              </a:rPr>
              <a:t> </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29</a:t>
            </a:fld>
            <a:endParaRPr lang="he-IL" dirty="0"/>
          </a:p>
        </p:txBody>
      </p:sp>
      <p:sp>
        <p:nvSpPr>
          <p:cNvPr id="6" name="TextBox 5"/>
          <p:cNvSpPr txBox="1"/>
          <p:nvPr/>
        </p:nvSpPr>
        <p:spPr>
          <a:xfrm>
            <a:off x="191118" y="4296569"/>
            <a:ext cx="2839588" cy="4032258"/>
          </a:xfrm>
          <a:prstGeom prst="rect">
            <a:avLst/>
          </a:prstGeom>
          <a:noFill/>
          <a:ln w="12700">
            <a:noFill/>
          </a:ln>
        </p:spPr>
        <p:txBody>
          <a:bodyPr wrap="square" rtlCol="1">
            <a:spAutoFit/>
          </a:bodyPr>
          <a:lstStyle/>
          <a:p>
            <a:pPr algn="ctr"/>
            <a:r>
              <a:rPr lang="he-IL" sz="4267" b="1" dirty="0" err="1">
                <a:latin typeface="David" panose="020E0502060401010101" pitchFamily="34" charset="-79"/>
                <a:cs typeface="David" panose="020E0502060401010101" pitchFamily="34" charset="-79"/>
              </a:rPr>
              <a:t>שכ"ע</a:t>
            </a:r>
            <a:r>
              <a:rPr lang="he-IL" sz="4267" b="1" dirty="0">
                <a:latin typeface="David" panose="020E0502060401010101" pitchFamily="34" charset="-79"/>
                <a:cs typeface="David" panose="020E0502060401010101" pitchFamily="34" charset="-79"/>
              </a:rPr>
              <a:t> ששולם בגין אוקטובר 2023 בניכוי תגמולי מילואים</a:t>
            </a:r>
            <a:endParaRPr lang="he-IL" sz="4267" b="1" dirty="0">
              <a:latin typeface="David" panose="020E0502060401010101" pitchFamily="34" charset="-79"/>
              <a:cs typeface="David" panose="020E0502060401010101" pitchFamily="34" charset="-79"/>
            </a:endParaRPr>
          </a:p>
        </p:txBody>
      </p:sp>
      <p:sp>
        <p:nvSpPr>
          <p:cNvPr id="7" name="TextBox 6"/>
          <p:cNvSpPr txBox="1"/>
          <p:nvPr/>
        </p:nvSpPr>
        <p:spPr>
          <a:xfrm>
            <a:off x="2879417" y="5843067"/>
            <a:ext cx="1163765"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8" name="TextBox 7"/>
          <p:cNvSpPr txBox="1"/>
          <p:nvPr/>
        </p:nvSpPr>
        <p:spPr>
          <a:xfrm>
            <a:off x="3775517" y="5967987"/>
            <a:ext cx="1803836" cy="858377"/>
          </a:xfrm>
          <a:prstGeom prst="rect">
            <a:avLst/>
          </a:prstGeom>
          <a:noFill/>
          <a:ln w="12700">
            <a:noFill/>
          </a:ln>
        </p:spPr>
        <p:txBody>
          <a:bodyPr wrap="square" rtlCol="1">
            <a:spAutoFit/>
          </a:bodyPr>
          <a:lstStyle/>
          <a:p>
            <a:pPr algn="ctr"/>
            <a:r>
              <a:rPr lang="en-US" sz="4978" b="1" dirty="0">
                <a:latin typeface="David" panose="020E0502060401010101" pitchFamily="34" charset="-79"/>
                <a:cs typeface="David" panose="020E0502060401010101" pitchFamily="34" charset="-79"/>
              </a:rPr>
              <a:t>75%</a:t>
            </a:r>
            <a:endParaRPr lang="he-IL" sz="6400" b="1" dirty="0">
              <a:latin typeface="David" panose="020E0502060401010101" pitchFamily="34" charset="-79"/>
              <a:cs typeface="David" panose="020E0502060401010101" pitchFamily="34" charset="-79"/>
            </a:endParaRPr>
          </a:p>
        </p:txBody>
      </p:sp>
      <p:sp>
        <p:nvSpPr>
          <p:cNvPr id="9" name="TextBox 8"/>
          <p:cNvSpPr txBox="1"/>
          <p:nvPr/>
        </p:nvSpPr>
        <p:spPr>
          <a:xfrm>
            <a:off x="5044022" y="5843067"/>
            <a:ext cx="1163765"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10" name="TextBox 9"/>
          <p:cNvSpPr txBox="1"/>
          <p:nvPr/>
        </p:nvSpPr>
        <p:spPr>
          <a:xfrm>
            <a:off x="5684093" y="6061932"/>
            <a:ext cx="1803836" cy="858377"/>
          </a:xfrm>
          <a:prstGeom prst="rect">
            <a:avLst/>
          </a:prstGeom>
          <a:noFill/>
          <a:ln w="12700">
            <a:noFill/>
          </a:ln>
        </p:spPr>
        <p:txBody>
          <a:bodyPr wrap="square" rtlCol="1">
            <a:spAutoFit/>
          </a:bodyPr>
          <a:lstStyle/>
          <a:p>
            <a:pPr algn="ctr"/>
            <a:r>
              <a:rPr lang="en-US" sz="4978" b="1" dirty="0">
                <a:latin typeface="David" panose="020E0502060401010101" pitchFamily="34" charset="-79"/>
                <a:cs typeface="David" panose="020E0502060401010101" pitchFamily="34" charset="-79"/>
              </a:rPr>
              <a:t>1.25</a:t>
            </a:r>
            <a:endParaRPr lang="he-IL" sz="6400" b="1" dirty="0">
              <a:latin typeface="David" panose="020E0502060401010101" pitchFamily="34" charset="-79"/>
              <a:cs typeface="David" panose="020E0502060401010101" pitchFamily="34" charset="-79"/>
            </a:endParaRPr>
          </a:p>
        </p:txBody>
      </p:sp>
      <p:sp>
        <p:nvSpPr>
          <p:cNvPr id="11" name="TextBox 10"/>
          <p:cNvSpPr txBox="1"/>
          <p:nvPr/>
        </p:nvSpPr>
        <p:spPr>
          <a:xfrm>
            <a:off x="7487929" y="5370238"/>
            <a:ext cx="3200356" cy="2062296"/>
          </a:xfrm>
          <a:prstGeom prst="rect">
            <a:avLst/>
          </a:prstGeom>
          <a:noFill/>
          <a:ln w="12700">
            <a:noFill/>
          </a:ln>
        </p:spPr>
        <p:txBody>
          <a:bodyPr wrap="square" rtlCol="1">
            <a:spAutoFit/>
          </a:bodyPr>
          <a:lstStyle/>
          <a:p>
            <a:pPr algn="ctr"/>
            <a:r>
              <a:rPr lang="he-IL" sz="4267" b="1" dirty="0">
                <a:latin typeface="David" panose="020E0502060401010101" pitchFamily="34" charset="-79"/>
                <a:cs typeface="David" panose="020E0502060401010101" pitchFamily="34" charset="-79"/>
              </a:rPr>
              <a:t>שכר ממוצע לחודש (11,870 ₪)</a:t>
            </a:r>
            <a:endParaRPr lang="he-IL" sz="4267" b="1" dirty="0">
              <a:latin typeface="David" panose="020E0502060401010101" pitchFamily="34" charset="-79"/>
              <a:cs typeface="David" panose="020E0502060401010101" pitchFamily="34" charset="-79"/>
            </a:endParaRPr>
          </a:p>
        </p:txBody>
      </p:sp>
      <p:sp>
        <p:nvSpPr>
          <p:cNvPr id="12" name="TextBox 11"/>
          <p:cNvSpPr txBox="1"/>
          <p:nvPr/>
        </p:nvSpPr>
        <p:spPr>
          <a:xfrm>
            <a:off x="10304242" y="5839972"/>
            <a:ext cx="1175403"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13" name="TextBox 12"/>
          <p:cNvSpPr txBox="1"/>
          <p:nvPr/>
        </p:nvSpPr>
        <p:spPr>
          <a:xfrm>
            <a:off x="11072327" y="4559830"/>
            <a:ext cx="2793038" cy="4032258"/>
          </a:xfrm>
          <a:prstGeom prst="rect">
            <a:avLst/>
          </a:prstGeom>
          <a:noFill/>
          <a:ln w="12700">
            <a:noFill/>
          </a:ln>
        </p:spPr>
        <p:txBody>
          <a:bodyPr wrap="square" rtlCol="1">
            <a:spAutoFit/>
          </a:bodyPr>
          <a:lstStyle/>
          <a:p>
            <a:pPr algn="ctr"/>
            <a:r>
              <a:rPr lang="he-IL" sz="4267" b="1" dirty="0">
                <a:latin typeface="David" panose="020E0502060401010101" pitchFamily="34" charset="-79"/>
                <a:cs typeface="David" panose="020E0502060401010101" pitchFamily="34" charset="-79"/>
              </a:rPr>
              <a:t>מספר העובדים ששולם להם שכר באוקטובר 2023</a:t>
            </a:r>
            <a:endParaRPr lang="he-IL" sz="4267" b="1" dirty="0">
              <a:latin typeface="David" panose="020E0502060401010101" pitchFamily="34" charset="-79"/>
              <a:cs typeface="David" panose="020E0502060401010101" pitchFamily="34" charset="-79"/>
            </a:endParaRPr>
          </a:p>
        </p:txBody>
      </p:sp>
      <p:sp>
        <p:nvSpPr>
          <p:cNvPr id="14" name="TextBox 13"/>
          <p:cNvSpPr txBox="1"/>
          <p:nvPr/>
        </p:nvSpPr>
        <p:spPr>
          <a:xfrm>
            <a:off x="13504598" y="5843067"/>
            <a:ext cx="1163765"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15" name="TextBox 14"/>
          <p:cNvSpPr txBox="1"/>
          <p:nvPr/>
        </p:nvSpPr>
        <p:spPr>
          <a:xfrm>
            <a:off x="14272683" y="6061932"/>
            <a:ext cx="1803836" cy="858377"/>
          </a:xfrm>
          <a:prstGeom prst="rect">
            <a:avLst/>
          </a:prstGeom>
          <a:noFill/>
          <a:ln w="12700">
            <a:noFill/>
          </a:ln>
        </p:spPr>
        <p:txBody>
          <a:bodyPr wrap="square" rtlCol="1">
            <a:spAutoFit/>
          </a:bodyPr>
          <a:lstStyle/>
          <a:p>
            <a:pPr algn="ctr"/>
            <a:r>
              <a:rPr lang="en-US" sz="4978" b="1" dirty="0">
                <a:latin typeface="David" panose="020E0502060401010101" pitchFamily="34" charset="-79"/>
                <a:cs typeface="David" panose="020E0502060401010101" pitchFamily="34" charset="-79"/>
              </a:rPr>
              <a:t>1.25</a:t>
            </a:r>
            <a:endParaRPr lang="he-IL" sz="6400" b="1" dirty="0">
              <a:latin typeface="David" panose="020E0502060401010101" pitchFamily="34" charset="-79"/>
              <a:cs typeface="David" panose="020E0502060401010101" pitchFamily="34" charset="-79"/>
            </a:endParaRPr>
          </a:p>
        </p:txBody>
      </p:sp>
      <p:cxnSp>
        <p:nvCxnSpPr>
          <p:cNvPr id="17" name="מחבר ישר 16"/>
          <p:cNvCxnSpPr/>
          <p:nvPr/>
        </p:nvCxnSpPr>
        <p:spPr>
          <a:xfrm>
            <a:off x="319133" y="8400256"/>
            <a:ext cx="7168796"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19" name="מחבר ישר 18"/>
          <p:cNvCxnSpPr/>
          <p:nvPr/>
        </p:nvCxnSpPr>
        <p:spPr>
          <a:xfrm flipV="1">
            <a:off x="7487929" y="4175787"/>
            <a:ext cx="0" cy="4224469"/>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21" name="מחבר ישר 20"/>
          <p:cNvCxnSpPr/>
          <p:nvPr/>
        </p:nvCxnSpPr>
        <p:spPr>
          <a:xfrm flipH="1">
            <a:off x="319133" y="4175787"/>
            <a:ext cx="7168796"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23" name="מחבר ישר 22"/>
          <p:cNvCxnSpPr/>
          <p:nvPr/>
        </p:nvCxnSpPr>
        <p:spPr>
          <a:xfrm>
            <a:off x="319132" y="4175787"/>
            <a:ext cx="0" cy="4224469"/>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27" name="מחבר ישר 26"/>
          <p:cNvCxnSpPr/>
          <p:nvPr/>
        </p:nvCxnSpPr>
        <p:spPr>
          <a:xfrm>
            <a:off x="7743957" y="4175787"/>
            <a:ext cx="0" cy="4480498"/>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29" name="מחבר ישר 28"/>
          <p:cNvCxnSpPr/>
          <p:nvPr/>
        </p:nvCxnSpPr>
        <p:spPr>
          <a:xfrm>
            <a:off x="7743957" y="8656284"/>
            <a:ext cx="8332562" cy="7232"/>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33" name="מחבר ישר 32"/>
          <p:cNvCxnSpPr/>
          <p:nvPr/>
        </p:nvCxnSpPr>
        <p:spPr>
          <a:xfrm>
            <a:off x="7743957" y="4175787"/>
            <a:ext cx="8332562"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35" name="מחבר ישר 34"/>
          <p:cNvCxnSpPr/>
          <p:nvPr/>
        </p:nvCxnSpPr>
        <p:spPr>
          <a:xfrm>
            <a:off x="16076519" y="4175787"/>
            <a:ext cx="0" cy="4480498"/>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37" name="מחבר ישר 36"/>
          <p:cNvCxnSpPr/>
          <p:nvPr/>
        </p:nvCxnSpPr>
        <p:spPr>
          <a:xfrm>
            <a:off x="12096441" y="8656284"/>
            <a:ext cx="0" cy="896100"/>
          </a:xfrm>
          <a:prstGeom prst="line">
            <a:avLst/>
          </a:prstGeom>
          <a:ln w="15875"/>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flipH="1">
            <a:off x="3775517" y="9552384"/>
            <a:ext cx="8320924"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41" name="מחבר ישר 40"/>
          <p:cNvCxnSpPr/>
          <p:nvPr/>
        </p:nvCxnSpPr>
        <p:spPr>
          <a:xfrm flipV="1">
            <a:off x="3775516" y="8400256"/>
            <a:ext cx="0" cy="11521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91829" y="9499733"/>
            <a:ext cx="1792199" cy="748988"/>
          </a:xfrm>
          <a:prstGeom prst="rect">
            <a:avLst/>
          </a:prstGeom>
          <a:noFill/>
        </p:spPr>
        <p:txBody>
          <a:bodyPr wrap="square" rtlCol="1">
            <a:spAutoFit/>
          </a:bodyPr>
          <a:lstStyle/>
          <a:p>
            <a:r>
              <a:rPr lang="he-IL" sz="4267" b="1" dirty="0">
                <a:latin typeface="David" panose="020E0502060401010101" pitchFamily="34" charset="-79"/>
                <a:cs typeface="David" panose="020E0502060401010101" pitchFamily="34" charset="-79"/>
              </a:rPr>
              <a:t>כנמוך</a:t>
            </a:r>
            <a:endParaRPr lang="he-IL" sz="4267" b="1" dirty="0">
              <a:latin typeface="David" panose="020E0502060401010101" pitchFamily="34" charset="-79"/>
              <a:cs typeface="David" panose="020E0502060401010101" pitchFamily="34" charset="-79"/>
            </a:endParaRPr>
          </a:p>
        </p:txBody>
      </p:sp>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3" y="9296356"/>
            <a:ext cx="2595234" cy="1243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873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חלוקת הארץ לאזורי 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חלוקת הארץ לאזורי פיצוי</a:t>
            </a:r>
            <a:endParaRPr lang="he-IL" dirty="0" smtClean="0">
              <a:latin typeface="David" panose="020E0502060401010101" pitchFamily="34" charset="-79"/>
              <a:cs typeface="David" panose="020E0502060401010101" pitchFamily="34" charset="-79"/>
            </a:endParaRPr>
          </a:p>
          <a:p>
            <a:pPr marL="801521" indent="-688631" algn="just">
              <a:buNone/>
            </a:pP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None/>
            </a:pP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None/>
            </a:pPr>
            <a:endParaRPr lang="he-IL" sz="4267" dirty="0">
              <a:latin typeface="David" panose="020E0502060401010101" pitchFamily="34" charset="-79"/>
              <a:cs typeface="David" panose="020E0502060401010101" pitchFamily="34" charset="-79"/>
            </a:endParaRPr>
          </a:p>
          <a:p>
            <a:pPr marL="801521" indent="-688631" algn="just">
              <a:buNone/>
            </a:pPr>
            <a:endParaRPr lang="he-IL" sz="4267"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3</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304242" y="4559829"/>
            <a:ext cx="4992555" cy="3046988"/>
          </a:xfrm>
          <a:prstGeom prst="rect">
            <a:avLst/>
          </a:prstGeom>
          <a:noFill/>
          <a:ln w="19050">
            <a:solidFill>
              <a:srgbClr val="FF0000"/>
            </a:solidFill>
          </a:ln>
        </p:spPr>
        <p:txBody>
          <a:bodyPr wrap="square" rtlCol="1">
            <a:spAutoFit/>
          </a:bodyPr>
          <a:lstStyle/>
          <a:p>
            <a:pPr marL="801521" indent="-688631" algn="just"/>
            <a:r>
              <a:rPr lang="he-IL" sz="3200" b="1" u="sng" dirty="0">
                <a:solidFill>
                  <a:srgbClr val="FF0000"/>
                </a:solidFill>
                <a:latin typeface="David" panose="020E0502060401010101" pitchFamily="34" charset="-79"/>
                <a:cs typeface="David" panose="020E0502060401010101" pitchFamily="34" charset="-79"/>
              </a:rPr>
              <a:t>אזור אדום</a:t>
            </a:r>
            <a:r>
              <a:rPr lang="he-IL" sz="3200" b="1" dirty="0">
                <a:solidFill>
                  <a:srgbClr val="FF0000"/>
                </a:solidFill>
                <a:latin typeface="David" panose="020E0502060401010101" pitchFamily="34" charset="-79"/>
                <a:cs typeface="David" panose="020E0502060401010101" pitchFamily="34" charset="-79"/>
              </a:rPr>
              <a:t>:</a:t>
            </a:r>
            <a:r>
              <a:rPr lang="he-IL" sz="3200" b="1" dirty="0">
                <a:latin typeface="David" panose="020E0502060401010101" pitchFamily="34" charset="-79"/>
                <a:cs typeface="David" panose="020E0502060401010101" pitchFamily="34" charset="-79"/>
              </a:rPr>
              <a:t> </a:t>
            </a:r>
          </a:p>
          <a:p>
            <a:pPr marL="801521" indent="-688631" algn="just"/>
            <a:r>
              <a:rPr lang="he-IL" sz="3200" b="1" u="sng" dirty="0">
                <a:latin typeface="David" panose="020E0502060401010101" pitchFamily="34" charset="-79"/>
                <a:cs typeface="David" panose="020E0502060401010101" pitchFamily="34" charset="-79"/>
              </a:rPr>
              <a:t>יישובי ספר</a:t>
            </a:r>
          </a:p>
          <a:p>
            <a:pPr marL="801521" indent="-688631" algn="just"/>
            <a:r>
              <a:rPr lang="he-IL" sz="3200" b="1" u="sng" dirty="0">
                <a:latin typeface="David" panose="020E0502060401010101" pitchFamily="34" charset="-79"/>
                <a:cs typeface="David" panose="020E0502060401010101" pitchFamily="34" charset="-79"/>
              </a:rPr>
              <a:t>דרום</a:t>
            </a:r>
            <a:r>
              <a:rPr lang="he-IL" sz="3200" b="1" dirty="0">
                <a:latin typeface="David" panose="020E0502060401010101" pitchFamily="34" charset="-79"/>
                <a:cs typeface="David" panose="020E0502060401010101" pitchFamily="34" charset="-79"/>
              </a:rPr>
              <a:t>:</a:t>
            </a:r>
            <a:r>
              <a:rPr lang="he-IL" sz="3200" dirty="0">
                <a:latin typeface="David" panose="020E0502060401010101" pitchFamily="34" charset="-79"/>
                <a:cs typeface="David" panose="020E0502060401010101" pitchFamily="34" charset="-79"/>
              </a:rPr>
              <a:t> 0-7 ק"מ מהגבול (כולל אשקלון ומבקיעים)</a:t>
            </a:r>
          </a:p>
          <a:p>
            <a:pPr marL="801521" indent="-688631" algn="just"/>
            <a:r>
              <a:rPr lang="he-IL" sz="3200" b="1" u="sng" dirty="0">
                <a:latin typeface="David" panose="020E0502060401010101" pitchFamily="34" charset="-79"/>
                <a:cs typeface="David" panose="020E0502060401010101" pitchFamily="34" charset="-79"/>
              </a:rPr>
              <a:t>צפון</a:t>
            </a:r>
            <a:r>
              <a:rPr lang="he-IL" sz="3200" b="1" dirty="0">
                <a:latin typeface="David" panose="020E0502060401010101" pitchFamily="34" charset="-79"/>
                <a:cs typeface="David" panose="020E0502060401010101" pitchFamily="34" charset="-79"/>
              </a:rPr>
              <a:t>:</a:t>
            </a:r>
            <a:r>
              <a:rPr lang="he-IL" sz="3200" dirty="0">
                <a:latin typeface="David" panose="020E0502060401010101" pitchFamily="34" charset="-79"/>
                <a:cs typeface="David" panose="020E0502060401010101" pitchFamily="34" charset="-79"/>
              </a:rPr>
              <a:t> 0-9 ק"מ מהגבול</a:t>
            </a:r>
          </a:p>
          <a:p>
            <a:endParaRPr lang="he-IL" sz="3200" dirty="0"/>
          </a:p>
        </p:txBody>
      </p:sp>
      <p:sp>
        <p:nvSpPr>
          <p:cNvPr id="9" name="TextBox 8"/>
          <p:cNvSpPr txBox="1"/>
          <p:nvPr/>
        </p:nvSpPr>
        <p:spPr>
          <a:xfrm>
            <a:off x="6463815" y="4559830"/>
            <a:ext cx="2816313" cy="3046988"/>
          </a:xfrm>
          <a:prstGeom prst="rect">
            <a:avLst/>
          </a:prstGeom>
          <a:noFill/>
          <a:ln w="19050">
            <a:solidFill>
              <a:schemeClr val="accent1"/>
            </a:solidFill>
          </a:ln>
        </p:spPr>
        <p:txBody>
          <a:bodyPr wrap="square" rtlCol="1">
            <a:spAutoFit/>
          </a:bodyPr>
          <a:lstStyle/>
          <a:p>
            <a:pPr marL="801521" indent="-688631"/>
            <a:r>
              <a:rPr lang="he-IL" sz="3200" b="1" u="sng" dirty="0">
                <a:solidFill>
                  <a:schemeClr val="accent1"/>
                </a:solidFill>
                <a:latin typeface="David" panose="020E0502060401010101" pitchFamily="34" charset="-79"/>
                <a:cs typeface="David" panose="020E0502060401010101" pitchFamily="34" charset="-79"/>
              </a:rPr>
              <a:t>אזור כתום</a:t>
            </a:r>
            <a:r>
              <a:rPr lang="he-IL" sz="3200" b="1" dirty="0">
                <a:solidFill>
                  <a:schemeClr val="accent1"/>
                </a:solidFill>
                <a:latin typeface="David" panose="020E0502060401010101" pitchFamily="34" charset="-79"/>
                <a:cs typeface="David" panose="020E0502060401010101" pitchFamily="34" charset="-79"/>
              </a:rPr>
              <a:t>:</a:t>
            </a:r>
            <a:r>
              <a:rPr lang="en-US" sz="3200" b="1" dirty="0">
                <a:solidFill>
                  <a:srgbClr val="FFC000"/>
                </a:solidFill>
                <a:latin typeface="David" panose="020E0502060401010101" pitchFamily="34" charset="-79"/>
                <a:cs typeface="David" panose="020E0502060401010101" pitchFamily="34" charset="-79"/>
              </a:rPr>
              <a:t> </a:t>
            </a:r>
          </a:p>
          <a:p>
            <a:pPr marL="152402" indent="-39512"/>
            <a:r>
              <a:rPr lang="he-IL" sz="3200" dirty="0">
                <a:latin typeface="David" panose="020E0502060401010101" pitchFamily="34" charset="-79"/>
                <a:cs typeface="David" panose="020E0502060401010101" pitchFamily="34" charset="-79"/>
              </a:rPr>
              <a:t>יישובים בדרום 7-40 ק"מ </a:t>
            </a:r>
            <a:r>
              <a:rPr lang="he-IL" sz="3200" dirty="0">
                <a:latin typeface="David" panose="020E0502060401010101" pitchFamily="34" charset="-79"/>
                <a:cs typeface="David" panose="020E0502060401010101" pitchFamily="34" charset="-79"/>
              </a:rPr>
              <a:t>מהגבול (אזור מיוחד)</a:t>
            </a:r>
            <a:endParaRPr lang="he-IL" sz="3200" dirty="0">
              <a:latin typeface="David" panose="020E0502060401010101" pitchFamily="34" charset="-79"/>
              <a:cs typeface="David" panose="020E0502060401010101" pitchFamily="34" charset="-79"/>
            </a:endParaRPr>
          </a:p>
          <a:p>
            <a:endParaRPr lang="he-IL" sz="3200" dirty="0"/>
          </a:p>
        </p:txBody>
      </p:sp>
      <p:sp>
        <p:nvSpPr>
          <p:cNvPr id="10" name="TextBox 9"/>
          <p:cNvSpPr txBox="1"/>
          <p:nvPr/>
        </p:nvSpPr>
        <p:spPr>
          <a:xfrm>
            <a:off x="2239346" y="4559829"/>
            <a:ext cx="3072341" cy="1569660"/>
          </a:xfrm>
          <a:prstGeom prst="rect">
            <a:avLst/>
          </a:prstGeom>
          <a:noFill/>
          <a:ln w="19050">
            <a:solidFill>
              <a:srgbClr val="00B050"/>
            </a:solidFill>
          </a:ln>
        </p:spPr>
        <p:txBody>
          <a:bodyPr wrap="square" rtlCol="1">
            <a:spAutoFit/>
          </a:bodyPr>
          <a:lstStyle/>
          <a:p>
            <a:pPr marL="801521" indent="-688631"/>
            <a:r>
              <a:rPr lang="he-IL" sz="3200" b="1" u="sng" dirty="0">
                <a:solidFill>
                  <a:srgbClr val="00B050"/>
                </a:solidFill>
                <a:latin typeface="David" panose="020E0502060401010101" pitchFamily="34" charset="-79"/>
                <a:cs typeface="David" panose="020E0502060401010101" pitchFamily="34" charset="-79"/>
              </a:rPr>
              <a:t>אזור </a:t>
            </a:r>
            <a:r>
              <a:rPr lang="he-IL" sz="3200" b="1" u="sng" dirty="0">
                <a:solidFill>
                  <a:srgbClr val="00B050"/>
                </a:solidFill>
                <a:latin typeface="David" panose="020E0502060401010101" pitchFamily="34" charset="-79"/>
                <a:cs typeface="David" panose="020E0502060401010101" pitchFamily="34" charset="-79"/>
              </a:rPr>
              <a:t>ירוק</a:t>
            </a:r>
            <a:r>
              <a:rPr lang="he-IL" sz="3200" b="1" dirty="0">
                <a:solidFill>
                  <a:srgbClr val="00B050"/>
                </a:solidFill>
                <a:latin typeface="David" panose="020E0502060401010101" pitchFamily="34" charset="-79"/>
                <a:cs typeface="David" panose="020E0502060401010101" pitchFamily="34" charset="-79"/>
              </a:rPr>
              <a:t>:</a:t>
            </a:r>
            <a:r>
              <a:rPr lang="en-US" sz="3200" b="1" dirty="0">
                <a:solidFill>
                  <a:srgbClr val="FFC000"/>
                </a:solidFill>
                <a:latin typeface="David" panose="020E0502060401010101" pitchFamily="34" charset="-79"/>
                <a:cs typeface="David" panose="020E0502060401010101" pitchFamily="34" charset="-79"/>
              </a:rPr>
              <a:t> </a:t>
            </a:r>
            <a:endParaRPr lang="en-US" sz="3200" b="1" dirty="0">
              <a:solidFill>
                <a:srgbClr val="FFC000"/>
              </a:solidFill>
              <a:latin typeface="David" panose="020E0502060401010101" pitchFamily="34" charset="-79"/>
              <a:cs typeface="David" panose="020E0502060401010101" pitchFamily="34" charset="-79"/>
            </a:endParaRPr>
          </a:p>
          <a:p>
            <a:pPr marL="152402" indent="-39512"/>
            <a:r>
              <a:rPr lang="he-IL" sz="3200" dirty="0">
                <a:latin typeface="David" panose="020E0502060401010101" pitchFamily="34" charset="-79"/>
                <a:cs typeface="David" panose="020E0502060401010101" pitchFamily="34" charset="-79"/>
              </a:rPr>
              <a:t>שאר אזורי הארץ</a:t>
            </a:r>
            <a:endParaRPr lang="he-IL" sz="3200" dirty="0">
              <a:latin typeface="David" panose="020E0502060401010101" pitchFamily="34" charset="-79"/>
              <a:cs typeface="David" panose="020E0502060401010101" pitchFamily="34" charset="-79"/>
            </a:endParaRPr>
          </a:p>
          <a:p>
            <a:endParaRPr lang="he-IL" sz="3200" dirty="0"/>
          </a:p>
        </p:txBody>
      </p:sp>
      <p:pic>
        <p:nvPicPr>
          <p:cNvPr id="11"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876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נוסחת הפיצוי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dirty="0">
                <a:solidFill>
                  <a:srgbClr val="00B050"/>
                </a:solidFill>
                <a:latin typeface="David" panose="020E0502060401010101" pitchFamily="34" charset="-79"/>
                <a:cs typeface="David" panose="020E0502060401010101" pitchFamily="34" charset="-79"/>
              </a:rPr>
              <a:t>"</a:t>
            </a:r>
            <a:r>
              <a:rPr lang="he-IL" sz="6400" b="1" u="sng" dirty="0">
                <a:solidFill>
                  <a:srgbClr val="00B050"/>
                </a:solidFill>
                <a:latin typeface="David" panose="020E0502060401010101" pitchFamily="34" charset="-79"/>
                <a:cs typeface="David" panose="020E0502060401010101" pitchFamily="34" charset="-79"/>
              </a:rPr>
              <a:t>חלק השכר המזכה"</a:t>
            </a:r>
            <a:r>
              <a:rPr lang="he-IL" sz="5689" b="1" dirty="0">
                <a:solidFill>
                  <a:srgbClr val="00B050"/>
                </a:solidFill>
                <a:latin typeface="David" panose="020E0502060401010101" pitchFamily="34" charset="-79"/>
                <a:cs typeface="David" panose="020E0502060401010101" pitchFamily="34" charset="-79"/>
              </a:rPr>
              <a:t> (לעוסק רגיל)</a:t>
            </a:r>
            <a:r>
              <a:rPr lang="en-US" sz="5689" b="1" dirty="0">
                <a:solidFill>
                  <a:srgbClr val="00B050"/>
                </a:solidFill>
                <a:latin typeface="David" panose="020E0502060401010101" pitchFamily="34" charset="-79"/>
                <a:cs typeface="David" panose="020E0502060401010101" pitchFamily="34" charset="-79"/>
              </a:rPr>
              <a:t> </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30</a:t>
            </a:fld>
            <a:endParaRPr lang="he-IL" dirty="0"/>
          </a:p>
        </p:txBody>
      </p:sp>
      <p:sp>
        <p:nvSpPr>
          <p:cNvPr id="6" name="TextBox 5"/>
          <p:cNvSpPr txBox="1"/>
          <p:nvPr/>
        </p:nvSpPr>
        <p:spPr>
          <a:xfrm>
            <a:off x="1191957" y="5097693"/>
            <a:ext cx="3607673" cy="2718949"/>
          </a:xfrm>
          <a:prstGeom prst="rect">
            <a:avLst/>
          </a:prstGeom>
          <a:noFill/>
          <a:ln w="12700">
            <a:noFill/>
          </a:ln>
        </p:spPr>
        <p:txBody>
          <a:bodyPr wrap="square" rtlCol="1">
            <a:spAutoFit/>
          </a:bodyPr>
          <a:lstStyle/>
          <a:p>
            <a:pPr algn="ctr"/>
            <a:r>
              <a:rPr lang="he-IL" sz="4267" b="1" dirty="0" err="1">
                <a:latin typeface="David" panose="020E0502060401010101" pitchFamily="34" charset="-79"/>
                <a:cs typeface="David" panose="020E0502060401010101" pitchFamily="34" charset="-79"/>
              </a:rPr>
              <a:t>שכ"ע</a:t>
            </a:r>
            <a:r>
              <a:rPr lang="he-IL" sz="4267" b="1" dirty="0">
                <a:latin typeface="David" panose="020E0502060401010101" pitchFamily="34" charset="-79"/>
                <a:cs typeface="David" panose="020E0502060401010101" pitchFamily="34" charset="-79"/>
              </a:rPr>
              <a:t> ששולם בגין אוקטובר 2023 בניכוי תגמולי מילואים</a:t>
            </a:r>
            <a:endParaRPr lang="he-IL" sz="4267" b="1" dirty="0">
              <a:latin typeface="David" panose="020E0502060401010101" pitchFamily="34" charset="-79"/>
              <a:cs typeface="David" panose="020E0502060401010101" pitchFamily="34" charset="-79"/>
            </a:endParaRPr>
          </a:p>
        </p:txBody>
      </p:sp>
      <p:sp>
        <p:nvSpPr>
          <p:cNvPr id="7" name="TextBox 6"/>
          <p:cNvSpPr txBox="1"/>
          <p:nvPr/>
        </p:nvSpPr>
        <p:spPr>
          <a:xfrm>
            <a:off x="4543602" y="5843067"/>
            <a:ext cx="1163765"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8" name="TextBox 7"/>
          <p:cNvSpPr txBox="1"/>
          <p:nvPr/>
        </p:nvSpPr>
        <p:spPr>
          <a:xfrm>
            <a:off x="5567716" y="5967987"/>
            <a:ext cx="1803836" cy="858377"/>
          </a:xfrm>
          <a:prstGeom prst="rect">
            <a:avLst/>
          </a:prstGeom>
          <a:noFill/>
          <a:ln w="12700">
            <a:noFill/>
          </a:ln>
        </p:spPr>
        <p:txBody>
          <a:bodyPr wrap="square" rtlCol="1">
            <a:spAutoFit/>
          </a:bodyPr>
          <a:lstStyle/>
          <a:p>
            <a:pPr algn="ctr"/>
            <a:r>
              <a:rPr lang="en-US" sz="4978" b="1" dirty="0">
                <a:latin typeface="David" panose="020E0502060401010101" pitchFamily="34" charset="-79"/>
                <a:cs typeface="David" panose="020E0502060401010101" pitchFamily="34" charset="-79"/>
              </a:rPr>
              <a:t>75%</a:t>
            </a:r>
            <a:endParaRPr lang="he-IL" sz="6400" b="1" dirty="0">
              <a:latin typeface="David" panose="020E0502060401010101" pitchFamily="34" charset="-79"/>
              <a:cs typeface="David" panose="020E0502060401010101" pitchFamily="34" charset="-79"/>
            </a:endParaRPr>
          </a:p>
        </p:txBody>
      </p:sp>
      <p:sp>
        <p:nvSpPr>
          <p:cNvPr id="9" name="TextBox 8"/>
          <p:cNvSpPr txBox="1"/>
          <p:nvPr/>
        </p:nvSpPr>
        <p:spPr>
          <a:xfrm>
            <a:off x="7092249" y="5843067"/>
            <a:ext cx="1163765"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10" name="TextBox 9"/>
          <p:cNvSpPr txBox="1"/>
          <p:nvPr/>
        </p:nvSpPr>
        <p:spPr>
          <a:xfrm>
            <a:off x="8116363" y="5967987"/>
            <a:ext cx="1803836" cy="858377"/>
          </a:xfrm>
          <a:prstGeom prst="rect">
            <a:avLst/>
          </a:prstGeom>
          <a:noFill/>
          <a:ln w="12700">
            <a:noFill/>
          </a:ln>
        </p:spPr>
        <p:txBody>
          <a:bodyPr wrap="square" rtlCol="1">
            <a:spAutoFit/>
          </a:bodyPr>
          <a:lstStyle/>
          <a:p>
            <a:pPr algn="ctr"/>
            <a:r>
              <a:rPr lang="en-US" sz="4978" b="1" dirty="0">
                <a:latin typeface="David" panose="020E0502060401010101" pitchFamily="34" charset="-79"/>
                <a:cs typeface="David" panose="020E0502060401010101" pitchFamily="34" charset="-79"/>
              </a:rPr>
              <a:t>1.25</a:t>
            </a:r>
            <a:endParaRPr lang="he-IL" sz="6400" b="1" dirty="0">
              <a:latin typeface="David" panose="020E0502060401010101" pitchFamily="34" charset="-79"/>
              <a:cs typeface="David" panose="020E0502060401010101" pitchFamily="34" charset="-79"/>
            </a:endParaRPr>
          </a:p>
        </p:txBody>
      </p:sp>
      <p:sp>
        <p:nvSpPr>
          <p:cNvPr id="28" name="TextBox 27"/>
          <p:cNvSpPr txBox="1"/>
          <p:nvPr/>
        </p:nvSpPr>
        <p:spPr>
          <a:xfrm>
            <a:off x="9920199" y="5839972"/>
            <a:ext cx="1163765"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30" name="TextBox 29"/>
          <p:cNvSpPr txBox="1"/>
          <p:nvPr/>
        </p:nvSpPr>
        <p:spPr>
          <a:xfrm>
            <a:off x="11188704" y="5370238"/>
            <a:ext cx="3596036" cy="2062296"/>
          </a:xfrm>
          <a:prstGeom prst="rect">
            <a:avLst/>
          </a:prstGeom>
          <a:noFill/>
          <a:ln w="12700">
            <a:noFill/>
          </a:ln>
        </p:spPr>
        <p:txBody>
          <a:bodyPr wrap="square" rtlCol="1">
            <a:spAutoFit/>
          </a:bodyPr>
          <a:lstStyle/>
          <a:p>
            <a:pPr algn="ctr"/>
            <a:r>
              <a:rPr lang="he-IL" sz="4267" b="1" dirty="0">
                <a:latin typeface="David" panose="020E0502060401010101" pitchFamily="34" charset="-79"/>
                <a:cs typeface="David" panose="020E0502060401010101" pitchFamily="34" charset="-79"/>
              </a:rPr>
              <a:t>שיעור הירידה במחזור העסקאות</a:t>
            </a:r>
            <a:endParaRPr lang="he-IL" sz="5689" b="1" dirty="0">
              <a:latin typeface="David" panose="020E0502060401010101" pitchFamily="34" charset="-79"/>
              <a:cs typeface="David" panose="020E0502060401010101" pitchFamily="34" charset="-79"/>
            </a:endParaRPr>
          </a:p>
        </p:txBody>
      </p:sp>
      <p:cxnSp>
        <p:nvCxnSpPr>
          <p:cNvPr id="18" name="מחבר ישר 17"/>
          <p:cNvCxnSpPr/>
          <p:nvPr/>
        </p:nvCxnSpPr>
        <p:spPr>
          <a:xfrm>
            <a:off x="959204" y="4943872"/>
            <a:ext cx="139535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a:off x="14912754" y="4943873"/>
            <a:ext cx="0" cy="31477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מחבר ישר 25"/>
          <p:cNvCxnSpPr/>
          <p:nvPr/>
        </p:nvCxnSpPr>
        <p:spPr>
          <a:xfrm flipH="1">
            <a:off x="959204" y="8091576"/>
            <a:ext cx="13953550" cy="52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flipV="1">
            <a:off x="959204" y="4943872"/>
            <a:ext cx="0" cy="32003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59560" y="8219590"/>
            <a:ext cx="7541285" cy="748988"/>
          </a:xfrm>
          <a:prstGeom prst="rect">
            <a:avLst/>
          </a:prstGeom>
          <a:noFill/>
        </p:spPr>
        <p:txBody>
          <a:bodyPr wrap="square" rtlCol="1">
            <a:spAutoFit/>
          </a:bodyPr>
          <a:lstStyle/>
          <a:p>
            <a:r>
              <a:rPr lang="he-IL" sz="4267" b="1" dirty="0">
                <a:latin typeface="David" panose="020E0502060401010101" pitchFamily="34" charset="-79"/>
                <a:cs typeface="David" panose="020E0502060401010101" pitchFamily="34" charset="-79"/>
              </a:rPr>
              <a:t>בכפוף לתקרת שכר ממוצע במשק</a:t>
            </a:r>
            <a:endParaRPr lang="he-IL" sz="4267" b="1" dirty="0">
              <a:latin typeface="David" panose="020E0502060401010101" pitchFamily="34" charset="-79"/>
              <a:cs typeface="David" panose="020E0502060401010101" pitchFamily="34" charset="-79"/>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055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נוסחת הפיצוי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u="sng" dirty="0">
                <a:solidFill>
                  <a:srgbClr val="FF0000"/>
                </a:solidFill>
                <a:latin typeface="David" panose="020E0502060401010101" pitchFamily="34" charset="-79"/>
                <a:cs typeface="David" panose="020E0502060401010101" pitchFamily="34" charset="-79"/>
              </a:rPr>
              <a:t>מרכיב שני</a:t>
            </a:r>
            <a:r>
              <a:rPr lang="he-IL" sz="6400" b="1" dirty="0">
                <a:solidFill>
                  <a:srgbClr val="FF0000"/>
                </a:solidFill>
                <a:latin typeface="David" panose="020E0502060401010101" pitchFamily="34" charset="-79"/>
                <a:cs typeface="David" panose="020E0502060401010101" pitchFamily="34" charset="-79"/>
              </a:rPr>
              <a:t>:</a:t>
            </a:r>
            <a:r>
              <a:rPr lang="he-IL" sz="6400" b="1" dirty="0">
                <a:solidFill>
                  <a:srgbClr val="00B050"/>
                </a:solidFill>
                <a:latin typeface="David" panose="020E0502060401010101" pitchFamily="34" charset="-79"/>
                <a:cs typeface="David" panose="020E0502060401010101" pitchFamily="34" charset="-79"/>
              </a:rPr>
              <a:t> "</a:t>
            </a:r>
            <a:r>
              <a:rPr lang="he-IL" sz="6400" b="1" u="sng" dirty="0">
                <a:solidFill>
                  <a:srgbClr val="00B050"/>
                </a:solidFill>
                <a:latin typeface="David" panose="020E0502060401010101" pitchFamily="34" charset="-79"/>
                <a:cs typeface="David" panose="020E0502060401010101" pitchFamily="34" charset="-79"/>
              </a:rPr>
              <a:t>הוצאות קבועות"</a:t>
            </a:r>
            <a:r>
              <a:rPr lang="he-IL" sz="6400" b="1" dirty="0">
                <a:solidFill>
                  <a:srgbClr val="00B050"/>
                </a:solidFill>
                <a:latin typeface="David" panose="020E0502060401010101" pitchFamily="34" charset="-79"/>
                <a:cs typeface="David" panose="020E0502060401010101" pitchFamily="34" charset="-79"/>
              </a:rPr>
              <a:t> </a:t>
            </a:r>
            <a:r>
              <a:rPr lang="he-IL" sz="6400" b="1" dirty="0">
                <a:solidFill>
                  <a:srgbClr val="00B050"/>
                </a:solidFill>
                <a:latin typeface="David" panose="020E0502060401010101" pitchFamily="34" charset="-79"/>
                <a:cs typeface="David" panose="020E0502060401010101" pitchFamily="34" charset="-79"/>
              </a:rPr>
              <a:t>(לעוסק רגיל)</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sz="1956" b="1" dirty="0">
              <a:solidFill>
                <a:srgbClr val="00B050"/>
              </a:solidFill>
              <a:latin typeface="David" panose="020E0502060401010101" pitchFamily="34" charset="-79"/>
              <a:cs typeface="David" panose="020E0502060401010101" pitchFamily="34" charset="-79"/>
            </a:endParaRPr>
          </a:p>
          <a:p>
            <a:pPr marL="801521" indent="-688631" algn="just">
              <a:buNone/>
            </a:pPr>
            <a:r>
              <a:rPr lang="he-IL" b="1" dirty="0">
                <a:solidFill>
                  <a:srgbClr val="00B050"/>
                </a:solidFill>
                <a:latin typeface="David" panose="020E0502060401010101" pitchFamily="34" charset="-79"/>
                <a:cs typeface="David" panose="020E0502060401010101" pitchFamily="34" charset="-79"/>
              </a:rPr>
              <a:t>"</a:t>
            </a:r>
            <a:r>
              <a:rPr lang="he-IL" b="1" u="sng" dirty="0">
                <a:solidFill>
                  <a:srgbClr val="00B050"/>
                </a:solidFill>
                <a:latin typeface="David" panose="020E0502060401010101" pitchFamily="34" charset="-79"/>
                <a:cs typeface="David" panose="020E0502060401010101" pitchFamily="34" charset="-79"/>
              </a:rPr>
              <a:t>השנה הקודמת</a:t>
            </a:r>
            <a:r>
              <a:rPr lang="he-IL" b="1" dirty="0">
                <a:solidFill>
                  <a:srgbClr val="00B050"/>
                </a:solidFill>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 1.9.22 – 31.8.23</a:t>
            </a: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31</a:t>
            </a:fld>
            <a:endParaRPr lang="he-IL" dirty="0"/>
          </a:p>
        </p:txBody>
      </p:sp>
      <p:sp>
        <p:nvSpPr>
          <p:cNvPr id="6" name="TextBox 5"/>
          <p:cNvSpPr txBox="1"/>
          <p:nvPr/>
        </p:nvSpPr>
        <p:spPr>
          <a:xfrm>
            <a:off x="1471260" y="4680612"/>
            <a:ext cx="6144683" cy="3594317"/>
          </a:xfrm>
          <a:prstGeom prst="rect">
            <a:avLst/>
          </a:prstGeom>
          <a:noFill/>
          <a:ln w="12700">
            <a:noFill/>
          </a:ln>
        </p:spPr>
        <p:txBody>
          <a:bodyPr wrap="square" rtlCol="1">
            <a:spAutoFit/>
          </a:bodyPr>
          <a:lstStyle/>
          <a:p>
            <a:pPr algn="ctr"/>
            <a:r>
              <a:rPr lang="he-IL" sz="5689" b="1" dirty="0">
                <a:latin typeface="David" panose="020E0502060401010101" pitchFamily="34" charset="-79"/>
                <a:cs typeface="David" panose="020E0502060401010101" pitchFamily="34" charset="-79"/>
              </a:rPr>
              <a:t>סך התשומות השוטפות בשנה הקודמת</a:t>
            </a:r>
          </a:p>
          <a:p>
            <a:pPr algn="ctr"/>
            <a:r>
              <a:rPr lang="he-IL" sz="5689" b="1" dirty="0">
                <a:latin typeface="David" panose="020E0502060401010101" pitchFamily="34" charset="-79"/>
                <a:cs typeface="David" panose="020E0502060401010101" pitchFamily="34" charset="-79"/>
              </a:rPr>
              <a:t>12</a:t>
            </a:r>
            <a:endParaRPr lang="he-IL" sz="5689" b="1" dirty="0">
              <a:latin typeface="David" panose="020E0502060401010101" pitchFamily="34" charset="-79"/>
              <a:cs typeface="David" panose="020E0502060401010101" pitchFamily="34" charset="-79"/>
            </a:endParaRPr>
          </a:p>
        </p:txBody>
      </p:sp>
      <p:sp>
        <p:nvSpPr>
          <p:cNvPr id="7" name="TextBox 6"/>
          <p:cNvSpPr txBox="1"/>
          <p:nvPr/>
        </p:nvSpPr>
        <p:spPr>
          <a:xfrm>
            <a:off x="7604306" y="5199900"/>
            <a:ext cx="1163765" cy="1569660"/>
          </a:xfrm>
          <a:prstGeom prst="rect">
            <a:avLst/>
          </a:prstGeom>
          <a:noFill/>
          <a:ln w="12700">
            <a:noFill/>
          </a:ln>
        </p:spPr>
        <p:txBody>
          <a:bodyPr wrap="square" rtlCol="1">
            <a:spAutoFit/>
          </a:bodyPr>
          <a:lstStyle/>
          <a:p>
            <a:pPr algn="ctr"/>
            <a:r>
              <a:rPr lang="en-US" sz="96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8" name="TextBox 7"/>
          <p:cNvSpPr txBox="1"/>
          <p:nvPr/>
        </p:nvSpPr>
        <p:spPr>
          <a:xfrm>
            <a:off x="9024099" y="4969679"/>
            <a:ext cx="3596036" cy="2718821"/>
          </a:xfrm>
          <a:prstGeom prst="rect">
            <a:avLst/>
          </a:prstGeom>
          <a:noFill/>
          <a:ln w="12700">
            <a:noFill/>
          </a:ln>
        </p:spPr>
        <p:txBody>
          <a:bodyPr wrap="square" rtlCol="1">
            <a:spAutoFit/>
          </a:bodyPr>
          <a:lstStyle/>
          <a:p>
            <a:pPr algn="ctr"/>
            <a:r>
              <a:rPr lang="he-IL" sz="5689" b="1" dirty="0">
                <a:latin typeface="David" panose="020E0502060401010101" pitchFamily="34" charset="-79"/>
                <a:cs typeface="David" panose="020E0502060401010101" pitchFamily="34" charset="-79"/>
              </a:rPr>
              <a:t>"מקדם ההוצאות הקבועות"</a:t>
            </a:r>
            <a:endParaRPr lang="he-IL" sz="7111" b="1" dirty="0">
              <a:latin typeface="David" panose="020E0502060401010101" pitchFamily="34" charset="-79"/>
              <a:cs typeface="David" panose="020E0502060401010101" pitchFamily="34" charset="-79"/>
            </a:endParaRPr>
          </a:p>
        </p:txBody>
      </p:sp>
      <p:cxnSp>
        <p:nvCxnSpPr>
          <p:cNvPr id="10" name="מחבר ישר 9"/>
          <p:cNvCxnSpPr/>
          <p:nvPr/>
        </p:nvCxnSpPr>
        <p:spPr>
          <a:xfrm>
            <a:off x="2367360" y="7376142"/>
            <a:ext cx="4352484" cy="0"/>
          </a:xfrm>
          <a:prstGeom prst="line">
            <a:avLst/>
          </a:prstGeom>
          <a:ln w="15875"/>
        </p:spPr>
        <p:style>
          <a:lnRef idx="1">
            <a:schemeClr val="dk1"/>
          </a:lnRef>
          <a:fillRef idx="0">
            <a:schemeClr val="dk1"/>
          </a:fillRef>
          <a:effectRef idx="0">
            <a:schemeClr val="dk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5340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מקדם ההוצאות הקבועות</a:t>
            </a:r>
            <a:endParaRPr lang="he-IL" sz="7111" b="1" u="sng" dirty="0">
              <a:solidFill>
                <a:srgbClr val="00B0F0"/>
              </a:solidFill>
            </a:endParaRP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612779751"/>
              </p:ext>
            </p:extLst>
          </p:nvPr>
        </p:nvGraphicFramePr>
        <p:xfrm>
          <a:off x="4287574" y="2768601"/>
          <a:ext cx="11265692" cy="7670800"/>
        </p:xfrm>
        <a:graphic>
          <a:graphicData uri="http://schemas.openxmlformats.org/drawingml/2006/table">
            <a:tbl>
              <a:tblPr rtl="1" firstRow="1" bandRow="1">
                <a:tableStyleId>{8A107856-5554-42FB-B03E-39F5DBC370BA}</a:tableStyleId>
              </a:tblPr>
              <a:tblGrid>
                <a:gridCol w="6713326">
                  <a:extLst>
                    <a:ext uri="{9D8B030D-6E8A-4147-A177-3AD203B41FA5}">
                      <a16:colId xmlns:a16="http://schemas.microsoft.com/office/drawing/2014/main" val="2713197363"/>
                    </a:ext>
                  </a:extLst>
                </a:gridCol>
                <a:gridCol w="4552366">
                  <a:extLst>
                    <a:ext uri="{9D8B030D-6E8A-4147-A177-3AD203B41FA5}">
                      <a16:colId xmlns:a16="http://schemas.microsoft.com/office/drawing/2014/main" val="3017928195"/>
                    </a:ext>
                  </a:extLst>
                </a:gridCol>
              </a:tblGrid>
              <a:tr h="921173">
                <a:tc>
                  <a:txBody>
                    <a:bodyPr/>
                    <a:lstStyle/>
                    <a:p>
                      <a:pPr algn="ctr" rtl="1"/>
                      <a:r>
                        <a:rPr lang="he-IL" sz="5000" u="sng" dirty="0" smtClean="0"/>
                        <a:t>שיעור הפגיעה במחזור</a:t>
                      </a:r>
                      <a:endParaRPr lang="he-IL" sz="29500" u="sng" dirty="0">
                        <a:solidFill>
                          <a:srgbClr val="FF0000"/>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kumimoji="0" lang="he-IL" sz="5000" u="sng" kern="1200" dirty="0" smtClean="0"/>
                        <a:t>שיעור המענק </a:t>
                      </a:r>
                      <a:endParaRPr kumimoji="0" lang="he-IL" sz="5000" b="1" u="sng" kern="1200" dirty="0">
                        <a:solidFill>
                          <a:srgbClr val="FF0000"/>
                        </a:solidFill>
                        <a:latin typeface="David" panose="020E0502060401010101" pitchFamily="34" charset="-79"/>
                        <a:ea typeface="+mn-ea"/>
                        <a:cs typeface="David" panose="020E0502060401010101" pitchFamily="34" charset="-79"/>
                      </a:endParaRPr>
                    </a:p>
                  </a:txBody>
                  <a:tcPr marL="162560" marR="162560" marT="81280" marB="81280"/>
                </a:tc>
                <a:extLst>
                  <a:ext uri="{0D108BD9-81ED-4DB2-BD59-A6C34878D82A}">
                    <a16:rowId xmlns:a16="http://schemas.microsoft.com/office/drawing/2014/main" val="4213107349"/>
                  </a:ext>
                </a:extLst>
              </a:tr>
              <a:tr h="1679787">
                <a:tc>
                  <a:txBody>
                    <a:bodyPr/>
                    <a:lstStyle/>
                    <a:p>
                      <a:pPr algn="r" rtl="1"/>
                      <a:r>
                        <a:rPr lang="he-IL" sz="5000" b="1" u="sng" dirty="0" smtClean="0">
                          <a:latin typeface="David" panose="020E0502060401010101" pitchFamily="34" charset="-79"/>
                          <a:cs typeface="David" panose="020E0502060401010101" pitchFamily="34" charset="-79"/>
                        </a:rPr>
                        <a:t>חד חדשי</a:t>
                      </a:r>
                      <a:r>
                        <a:rPr lang="he-IL" sz="5000" b="1" dirty="0" smtClean="0">
                          <a:latin typeface="David" panose="020E0502060401010101" pitchFamily="34" charset="-79"/>
                          <a:cs typeface="David" panose="020E0502060401010101" pitchFamily="34" charset="-79"/>
                        </a:rPr>
                        <a:t>:</a:t>
                      </a:r>
                      <a:r>
                        <a:rPr lang="en-US" sz="5000" b="1" dirty="0" smtClean="0">
                          <a:latin typeface="David" panose="020E0502060401010101" pitchFamily="34" charset="-79"/>
                          <a:cs typeface="David" panose="020E0502060401010101" pitchFamily="34" charset="-79"/>
                        </a:rPr>
                        <a:t> </a:t>
                      </a:r>
                      <a:r>
                        <a:rPr lang="he-IL" sz="5000" b="1" dirty="0" smtClean="0">
                          <a:latin typeface="David" panose="020E0502060401010101" pitchFamily="34" charset="-79"/>
                          <a:cs typeface="David" panose="020E0502060401010101" pitchFamily="34" charset="-79"/>
                        </a:rPr>
                        <a:t>25% - 40%</a:t>
                      </a:r>
                    </a:p>
                    <a:p>
                      <a:pPr algn="r" rtl="1"/>
                      <a:r>
                        <a:rPr lang="he-IL" sz="5000" b="1" u="sng" dirty="0" smtClean="0">
                          <a:latin typeface="David" panose="020E0502060401010101" pitchFamily="34" charset="-79"/>
                          <a:cs typeface="David" panose="020E0502060401010101" pitchFamily="34" charset="-79"/>
                        </a:rPr>
                        <a:t>דו חודשי</a:t>
                      </a:r>
                      <a:r>
                        <a:rPr lang="he-IL" sz="5000" b="1" dirty="0" smtClean="0">
                          <a:latin typeface="David" panose="020E0502060401010101" pitchFamily="34" charset="-79"/>
                          <a:cs typeface="David" panose="020E0502060401010101" pitchFamily="34" charset="-79"/>
                        </a:rPr>
                        <a:t>: 12.5% - 20%</a:t>
                      </a:r>
                      <a:endParaRPr lang="he-IL" sz="5000" b="1" dirty="0">
                        <a:latin typeface="David" panose="020E0502060401010101" pitchFamily="34" charset="-79"/>
                        <a:cs typeface="David" panose="020E0502060401010101" pitchFamily="34" charset="-79"/>
                      </a:endParaRPr>
                    </a:p>
                  </a:txBody>
                  <a:tcPr marL="162560" marR="162560" marT="81280" marB="81280"/>
                </a:tc>
                <a:tc>
                  <a:txBody>
                    <a:bodyPr/>
                    <a:lstStyle/>
                    <a:p>
                      <a:pPr algn="ctr" rtl="1"/>
                      <a:endParaRPr lang="he-IL" sz="2800" b="1" dirty="0" smtClean="0">
                        <a:latin typeface="David" panose="020E0502060401010101" pitchFamily="34" charset="-79"/>
                        <a:cs typeface="David" panose="020E0502060401010101" pitchFamily="34" charset="-79"/>
                      </a:endParaRPr>
                    </a:p>
                    <a:p>
                      <a:pPr algn="ctr" rtl="1"/>
                      <a:r>
                        <a:rPr lang="he-IL" sz="4300" b="1" dirty="0" smtClean="0">
                          <a:latin typeface="David" panose="020E0502060401010101" pitchFamily="34" charset="-79"/>
                          <a:cs typeface="David" panose="020E0502060401010101" pitchFamily="34" charset="-79"/>
                        </a:rPr>
                        <a:t>7%</a:t>
                      </a:r>
                      <a:endParaRPr lang="he-IL" sz="4300" b="1" dirty="0">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1852343998"/>
                  </a:ext>
                </a:extLst>
              </a:tr>
              <a:tr h="1679787">
                <a:tc>
                  <a:txBody>
                    <a:bodyPr/>
                    <a:lstStyle/>
                    <a:p>
                      <a:pPr algn="r" rtl="1"/>
                      <a:r>
                        <a:rPr lang="he-IL" sz="5000" b="1" u="sng" dirty="0" smtClean="0">
                          <a:latin typeface="David" panose="020E0502060401010101" pitchFamily="34" charset="-79"/>
                          <a:cs typeface="David" panose="020E0502060401010101" pitchFamily="34" charset="-79"/>
                        </a:rPr>
                        <a:t>חד חדשי</a:t>
                      </a:r>
                      <a:r>
                        <a:rPr lang="he-IL" sz="5000" b="1" dirty="0" smtClean="0">
                          <a:latin typeface="David" panose="020E0502060401010101" pitchFamily="34" charset="-79"/>
                          <a:cs typeface="David" panose="020E0502060401010101" pitchFamily="34" charset="-79"/>
                        </a:rPr>
                        <a:t>:</a:t>
                      </a:r>
                      <a:r>
                        <a:rPr lang="en-US" sz="5000" b="1" dirty="0" smtClean="0">
                          <a:latin typeface="David" panose="020E0502060401010101" pitchFamily="34" charset="-79"/>
                          <a:cs typeface="David" panose="020E0502060401010101" pitchFamily="34" charset="-79"/>
                        </a:rPr>
                        <a:t> </a:t>
                      </a:r>
                      <a:r>
                        <a:rPr lang="he-IL" sz="5000" b="1" dirty="0" smtClean="0">
                          <a:latin typeface="David" panose="020E0502060401010101" pitchFamily="34" charset="-79"/>
                          <a:cs typeface="David" panose="020E0502060401010101" pitchFamily="34" charset="-79"/>
                        </a:rPr>
                        <a:t> 40% - 60%</a:t>
                      </a:r>
                    </a:p>
                    <a:p>
                      <a:pPr algn="r" rtl="1"/>
                      <a:r>
                        <a:rPr lang="he-IL" sz="5000" b="1" u="sng" dirty="0" smtClean="0">
                          <a:latin typeface="David" panose="020E0502060401010101" pitchFamily="34" charset="-79"/>
                          <a:cs typeface="David" panose="020E0502060401010101" pitchFamily="34" charset="-79"/>
                        </a:rPr>
                        <a:t>דו חודשי</a:t>
                      </a:r>
                      <a:r>
                        <a:rPr lang="he-IL" sz="5000" b="1" dirty="0" smtClean="0">
                          <a:latin typeface="David" panose="020E0502060401010101" pitchFamily="34" charset="-79"/>
                          <a:cs typeface="David" panose="020E0502060401010101" pitchFamily="34" charset="-79"/>
                        </a:rPr>
                        <a:t>:  20% - 30%</a:t>
                      </a:r>
                    </a:p>
                  </a:txBody>
                  <a:tcPr marL="162560" marR="162560" marT="81280" marB="81280"/>
                </a:tc>
                <a:tc>
                  <a:txBody>
                    <a:bodyPr/>
                    <a:lstStyle/>
                    <a:p>
                      <a:pPr algn="ctr" rtl="1"/>
                      <a:endParaRPr lang="he-IL" sz="2500" b="1" dirty="0" smtClean="0">
                        <a:latin typeface="David" panose="020E0502060401010101" pitchFamily="34" charset="-79"/>
                        <a:cs typeface="David" panose="020E0502060401010101" pitchFamily="34" charset="-79"/>
                      </a:endParaRPr>
                    </a:p>
                    <a:p>
                      <a:pPr algn="ctr" rtl="1"/>
                      <a:r>
                        <a:rPr lang="he-IL" sz="4300" b="1" dirty="0" smtClean="0">
                          <a:latin typeface="David" panose="020E0502060401010101" pitchFamily="34" charset="-79"/>
                          <a:cs typeface="David" panose="020E0502060401010101" pitchFamily="34" charset="-79"/>
                        </a:rPr>
                        <a:t>11%</a:t>
                      </a:r>
                      <a:endParaRPr lang="he-IL" sz="4300" b="1" dirty="0">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2812041580"/>
                  </a:ext>
                </a:extLst>
              </a:tr>
              <a:tr h="1679787">
                <a:tc>
                  <a:txBody>
                    <a:bodyPr/>
                    <a:lstStyle/>
                    <a:p>
                      <a:pPr algn="r" rtl="1"/>
                      <a:r>
                        <a:rPr lang="he-IL" sz="5000" b="1" u="sng" dirty="0" smtClean="0">
                          <a:latin typeface="David" panose="020E0502060401010101" pitchFamily="34" charset="-79"/>
                          <a:cs typeface="David" panose="020E0502060401010101" pitchFamily="34" charset="-79"/>
                        </a:rPr>
                        <a:t>חד חדשי</a:t>
                      </a:r>
                      <a:r>
                        <a:rPr lang="he-IL" sz="5000" b="1" dirty="0" smtClean="0">
                          <a:latin typeface="David" panose="020E0502060401010101" pitchFamily="34" charset="-79"/>
                          <a:cs typeface="David" panose="020E0502060401010101" pitchFamily="34" charset="-79"/>
                        </a:rPr>
                        <a:t>:</a:t>
                      </a:r>
                      <a:r>
                        <a:rPr lang="en-US" sz="5000" b="1" dirty="0" smtClean="0">
                          <a:latin typeface="David" panose="020E0502060401010101" pitchFamily="34" charset="-79"/>
                          <a:cs typeface="David" panose="020E0502060401010101" pitchFamily="34" charset="-79"/>
                        </a:rPr>
                        <a:t>  </a:t>
                      </a:r>
                      <a:r>
                        <a:rPr lang="he-IL" sz="5000" b="1" dirty="0" smtClean="0">
                          <a:latin typeface="David" panose="020E0502060401010101" pitchFamily="34" charset="-79"/>
                          <a:cs typeface="David" panose="020E0502060401010101" pitchFamily="34" charset="-79"/>
                        </a:rPr>
                        <a:t>60% - 80%</a:t>
                      </a:r>
                    </a:p>
                    <a:p>
                      <a:pPr algn="r" rtl="1"/>
                      <a:r>
                        <a:rPr lang="he-IL" sz="5000" b="1" u="sng" dirty="0" smtClean="0">
                          <a:latin typeface="David" panose="020E0502060401010101" pitchFamily="34" charset="-79"/>
                          <a:cs typeface="David" panose="020E0502060401010101" pitchFamily="34" charset="-79"/>
                        </a:rPr>
                        <a:t>דו חודשי</a:t>
                      </a:r>
                      <a:r>
                        <a:rPr lang="he-IL" sz="5000" b="1" dirty="0" smtClean="0">
                          <a:latin typeface="David" panose="020E0502060401010101" pitchFamily="34" charset="-79"/>
                          <a:cs typeface="David" panose="020E0502060401010101" pitchFamily="34" charset="-79"/>
                        </a:rPr>
                        <a:t>:  30% - 40%</a:t>
                      </a:r>
                    </a:p>
                  </a:txBody>
                  <a:tcPr marL="162560" marR="162560" marT="81280" marB="81280"/>
                </a:tc>
                <a:tc>
                  <a:txBody>
                    <a:bodyPr/>
                    <a:lstStyle/>
                    <a:p>
                      <a:pPr algn="ctr" rtl="1"/>
                      <a:endParaRPr lang="he-IL" sz="2500" b="1" dirty="0" smtClean="0">
                        <a:latin typeface="David" panose="020E0502060401010101" pitchFamily="34" charset="-79"/>
                        <a:cs typeface="David" panose="020E0502060401010101" pitchFamily="34" charset="-79"/>
                      </a:endParaRPr>
                    </a:p>
                    <a:p>
                      <a:pPr algn="ctr" rtl="1"/>
                      <a:r>
                        <a:rPr lang="he-IL" sz="4300" b="1" dirty="0" smtClean="0">
                          <a:latin typeface="David" panose="020E0502060401010101" pitchFamily="34" charset="-79"/>
                          <a:cs typeface="David" panose="020E0502060401010101" pitchFamily="34" charset="-79"/>
                        </a:rPr>
                        <a:t>14.5%</a:t>
                      </a:r>
                      <a:endParaRPr lang="he-IL" sz="4300" b="1" dirty="0">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2855629"/>
                  </a:ext>
                </a:extLst>
              </a:tr>
              <a:tr h="1679787">
                <a:tc>
                  <a:txBody>
                    <a:bodyPr/>
                    <a:lstStyle/>
                    <a:p>
                      <a:pPr algn="r" rtl="1"/>
                      <a:r>
                        <a:rPr lang="he-IL" sz="5000" b="1" u="sng" dirty="0" smtClean="0">
                          <a:latin typeface="David" panose="020E0502060401010101" pitchFamily="34" charset="-79"/>
                          <a:cs typeface="David" panose="020E0502060401010101" pitchFamily="34" charset="-79"/>
                        </a:rPr>
                        <a:t>חד חדשי</a:t>
                      </a:r>
                      <a:r>
                        <a:rPr lang="he-IL" sz="5000" b="1" dirty="0" smtClean="0">
                          <a:latin typeface="David" panose="020E0502060401010101" pitchFamily="34" charset="-79"/>
                          <a:cs typeface="David" panose="020E0502060401010101" pitchFamily="34" charset="-79"/>
                        </a:rPr>
                        <a:t>:</a:t>
                      </a:r>
                      <a:r>
                        <a:rPr lang="en-US" sz="5000" b="1" dirty="0" smtClean="0">
                          <a:latin typeface="David" panose="020E0502060401010101" pitchFamily="34" charset="-79"/>
                          <a:cs typeface="David" panose="020E0502060401010101" pitchFamily="34" charset="-79"/>
                        </a:rPr>
                        <a:t> </a:t>
                      </a:r>
                      <a:r>
                        <a:rPr lang="he-IL" sz="5000" b="1" dirty="0" smtClean="0">
                          <a:latin typeface="David" panose="020E0502060401010101" pitchFamily="34" charset="-79"/>
                          <a:cs typeface="David" panose="020E0502060401010101" pitchFamily="34" charset="-79"/>
                        </a:rPr>
                        <a:t> 80% - 100%</a:t>
                      </a:r>
                    </a:p>
                    <a:p>
                      <a:pPr algn="r" rtl="1"/>
                      <a:r>
                        <a:rPr lang="he-IL" sz="5000" b="1" u="sng" dirty="0" smtClean="0">
                          <a:latin typeface="David" panose="020E0502060401010101" pitchFamily="34" charset="-79"/>
                          <a:cs typeface="David" panose="020E0502060401010101" pitchFamily="34" charset="-79"/>
                        </a:rPr>
                        <a:t>דו חודשי</a:t>
                      </a:r>
                      <a:r>
                        <a:rPr lang="he-IL" sz="5000" b="1" dirty="0" smtClean="0">
                          <a:latin typeface="David" panose="020E0502060401010101" pitchFamily="34" charset="-79"/>
                          <a:cs typeface="David" panose="020E0502060401010101" pitchFamily="34" charset="-79"/>
                        </a:rPr>
                        <a:t>:  40% - 50%</a:t>
                      </a:r>
                    </a:p>
                  </a:txBody>
                  <a:tcPr marL="162560" marR="162560" marT="81280" marB="81280"/>
                </a:tc>
                <a:tc>
                  <a:txBody>
                    <a:bodyPr/>
                    <a:lstStyle/>
                    <a:p>
                      <a:pPr algn="ctr" rtl="1"/>
                      <a:endParaRPr lang="he-IL" sz="2500" b="1" dirty="0" smtClean="0">
                        <a:latin typeface="David" panose="020E0502060401010101" pitchFamily="34" charset="-79"/>
                        <a:cs typeface="David" panose="020E0502060401010101" pitchFamily="34" charset="-79"/>
                      </a:endParaRPr>
                    </a:p>
                    <a:p>
                      <a:pPr algn="ctr" rtl="1"/>
                      <a:r>
                        <a:rPr lang="he-IL" sz="4300" b="1" dirty="0" smtClean="0">
                          <a:latin typeface="David" panose="020E0502060401010101" pitchFamily="34" charset="-79"/>
                          <a:cs typeface="David" panose="020E0502060401010101" pitchFamily="34" charset="-79"/>
                        </a:rPr>
                        <a:t>22%</a:t>
                      </a:r>
                      <a:endParaRPr lang="he-IL" sz="4300" b="1" dirty="0">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2508552864"/>
                  </a:ext>
                </a:extLst>
              </a:tr>
            </a:tbl>
          </a:graphicData>
        </a:graphic>
      </p:graphicFrame>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32</a:t>
            </a:fld>
            <a:endParaRPr lang="he-IL"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3" y="9168342"/>
            <a:ext cx="2862377" cy="137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790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מקדם הוצאות קבועות</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u="sng" dirty="0">
                <a:solidFill>
                  <a:srgbClr val="FF0000"/>
                </a:solidFill>
                <a:latin typeface="David" panose="020E0502060401010101" pitchFamily="34" charset="-79"/>
                <a:cs typeface="David" panose="020E0502060401010101" pitchFamily="34" charset="-79"/>
              </a:rPr>
              <a:t>התאמה למקדם הוצאות קבועות</a:t>
            </a:r>
            <a:endParaRPr lang="he-IL" b="1" u="sng" dirty="0">
              <a:solidFill>
                <a:srgbClr val="FF0000"/>
              </a:solidFill>
              <a:latin typeface="David" panose="020E0502060401010101" pitchFamily="34" charset="-79"/>
              <a:cs typeface="David" panose="020E0502060401010101" pitchFamily="34" charset="-79"/>
            </a:endParaRPr>
          </a:p>
          <a:p>
            <a:pPr marL="801521" indent="-688631" algn="just">
              <a:buNone/>
            </a:pPr>
            <a:r>
              <a:rPr lang="he-IL" b="1" dirty="0">
                <a:solidFill>
                  <a:srgbClr val="FF0000"/>
                </a:solidFill>
                <a:latin typeface="David" panose="020E0502060401010101" pitchFamily="34" charset="-79"/>
                <a:cs typeface="David" panose="020E0502060401010101" pitchFamily="34" charset="-79"/>
              </a:rPr>
              <a:t>1. </a:t>
            </a:r>
            <a:r>
              <a:rPr lang="he-IL" dirty="0">
                <a:latin typeface="David" panose="020E0502060401010101" pitchFamily="34" charset="-79"/>
                <a:cs typeface="David" panose="020E0502060401010101" pitchFamily="34" charset="-79"/>
              </a:rPr>
              <a:t>ניזוק העוסק במסחר סיטונאי</a:t>
            </a:r>
            <a:r>
              <a:rPr lang="he-IL" b="1" dirty="0">
                <a:latin typeface="David" panose="020E0502060401010101" pitchFamily="34" charset="-79"/>
                <a:cs typeface="David" panose="020E0502060401010101" pitchFamily="34" charset="-79"/>
              </a:rPr>
              <a:t> – 0.35 </a:t>
            </a:r>
            <a:r>
              <a:rPr lang="en-US" b="1" dirty="0">
                <a:latin typeface="David" panose="020E0502060401010101" pitchFamily="34" charset="-79"/>
                <a:cs typeface="David" panose="020E0502060401010101" pitchFamily="34" charset="-79"/>
              </a:rPr>
              <a:t>x</a:t>
            </a:r>
            <a:r>
              <a:rPr lang="he-IL" b="1" dirty="0">
                <a:latin typeface="David" panose="020E0502060401010101" pitchFamily="34" charset="-79"/>
                <a:cs typeface="David" panose="020E0502060401010101" pitchFamily="34" charset="-79"/>
              </a:rPr>
              <a:t>.</a:t>
            </a:r>
          </a:p>
          <a:p>
            <a:pPr marL="801521" indent="-688631" algn="just">
              <a:buNone/>
            </a:pPr>
            <a:r>
              <a:rPr lang="he-IL" b="1" dirty="0">
                <a:solidFill>
                  <a:srgbClr val="FF0000"/>
                </a:solidFill>
                <a:latin typeface="David" panose="020E0502060401010101" pitchFamily="34" charset="-79"/>
                <a:cs typeface="David" panose="020E0502060401010101" pitchFamily="34" charset="-79"/>
              </a:rPr>
              <a:t>2.</a:t>
            </a:r>
            <a:r>
              <a:rPr lang="he-IL" dirty="0">
                <a:latin typeface="David" panose="020E0502060401010101" pitchFamily="34" charset="-79"/>
                <a:cs typeface="David" panose="020E0502060401010101" pitchFamily="34" charset="-79"/>
              </a:rPr>
              <a:t> </a:t>
            </a:r>
            <a:r>
              <a:rPr lang="he-IL" sz="4800" dirty="0">
                <a:latin typeface="David" panose="020E0502060401010101" pitchFamily="34" charset="-79"/>
                <a:cs typeface="David" panose="020E0502060401010101" pitchFamily="34" charset="-79"/>
              </a:rPr>
              <a:t>ניזוק שבשנים 2022 ו-2023 עוסק במסחר ביהלומים - </a:t>
            </a:r>
            <a:r>
              <a:rPr lang="he-IL" sz="4800" b="1" dirty="0">
                <a:latin typeface="David" panose="020E0502060401010101" pitchFamily="34" charset="-79"/>
                <a:cs typeface="David" panose="020E0502060401010101" pitchFamily="34" charset="-79"/>
              </a:rPr>
              <a:t>0.19 </a:t>
            </a:r>
            <a:r>
              <a:rPr lang="en-US" sz="4800" b="1" dirty="0">
                <a:latin typeface="David" panose="020E0502060401010101" pitchFamily="34" charset="-79"/>
                <a:cs typeface="David" panose="020E0502060401010101" pitchFamily="34" charset="-79"/>
              </a:rPr>
              <a:t>x</a:t>
            </a:r>
            <a:r>
              <a:rPr lang="he-IL" sz="4800"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p>
          <a:p>
            <a:pPr marL="801521" indent="-688631" algn="just">
              <a:buNone/>
            </a:pPr>
            <a:r>
              <a:rPr lang="he-IL" b="1" dirty="0">
                <a:solidFill>
                  <a:srgbClr val="FF0000"/>
                </a:solidFill>
                <a:latin typeface="David" panose="020E0502060401010101" pitchFamily="34" charset="-79"/>
                <a:cs typeface="David" panose="020E0502060401010101" pitchFamily="34" charset="-79"/>
              </a:rPr>
              <a:t>3.</a:t>
            </a:r>
            <a:r>
              <a:rPr lang="he-IL" dirty="0">
                <a:latin typeface="David" panose="020E0502060401010101" pitchFamily="34" charset="-79"/>
                <a:cs typeface="David" panose="020E0502060401010101" pitchFamily="34" charset="-79"/>
              </a:rPr>
              <a:t> ניזוק שהוא קבלן ביצוע - </a:t>
            </a:r>
            <a:r>
              <a:rPr lang="he-IL" b="1" dirty="0">
                <a:latin typeface="David" panose="020E0502060401010101" pitchFamily="34" charset="-79"/>
                <a:cs typeface="David" panose="020E0502060401010101" pitchFamily="34" charset="-79"/>
              </a:rPr>
              <a:t>0.68 </a:t>
            </a:r>
            <a:r>
              <a:rPr lang="en-US" b="1" dirty="0">
                <a:latin typeface="David" panose="020E0502060401010101" pitchFamily="34" charset="-79"/>
                <a:cs typeface="David" panose="020E0502060401010101" pitchFamily="34" charset="-79"/>
              </a:rPr>
              <a:t>x</a:t>
            </a:r>
            <a:r>
              <a:rPr lang="he-IL" dirty="0">
                <a:latin typeface="David" panose="020E0502060401010101" pitchFamily="34" charset="-79"/>
                <a:cs typeface="David" panose="020E0502060401010101" pitchFamily="34" charset="-79"/>
              </a:rPr>
              <a:t>.</a:t>
            </a:r>
          </a:p>
          <a:p>
            <a:pPr marL="801521" indent="-688631" algn="just">
              <a:buNone/>
            </a:pPr>
            <a:r>
              <a:rPr lang="he-IL" b="1" dirty="0">
                <a:solidFill>
                  <a:srgbClr val="FF0000"/>
                </a:solidFill>
                <a:latin typeface="David" panose="020E0502060401010101" pitchFamily="34" charset="-79"/>
                <a:cs typeface="David" panose="020E0502060401010101" pitchFamily="34" charset="-79"/>
              </a:rPr>
              <a:t>4.</a:t>
            </a:r>
            <a:r>
              <a:rPr lang="he-IL" dirty="0">
                <a:latin typeface="David" panose="020E0502060401010101" pitchFamily="34" charset="-79"/>
                <a:cs typeface="David" panose="020E0502060401010101" pitchFamily="34" charset="-79"/>
              </a:rPr>
              <a:t> ניזוק שעוסק בחקלאות – </a:t>
            </a:r>
            <a:r>
              <a:rPr lang="he-IL" b="1" dirty="0">
                <a:latin typeface="David" panose="020E0502060401010101" pitchFamily="34" charset="-79"/>
                <a:cs typeface="David" panose="020E0502060401010101" pitchFamily="34" charset="-79"/>
              </a:rPr>
              <a:t>2.135 </a:t>
            </a:r>
            <a:r>
              <a:rPr lang="en-US" b="1" dirty="0">
                <a:latin typeface="David" panose="020E0502060401010101" pitchFamily="34" charset="-79"/>
                <a:cs typeface="David" panose="020E0502060401010101" pitchFamily="34" charset="-79"/>
              </a:rPr>
              <a:t>x</a:t>
            </a:r>
            <a:r>
              <a:rPr lang="he-IL" dirty="0">
                <a:latin typeface="David" panose="020E0502060401010101" pitchFamily="34" charset="-79"/>
                <a:cs typeface="David" panose="020E0502060401010101" pitchFamily="34" charset="-79"/>
              </a:rPr>
              <a:t>.</a:t>
            </a:r>
          </a:p>
          <a:p>
            <a:pPr marL="801521" indent="-688631" algn="just">
              <a:buNone/>
            </a:pPr>
            <a:r>
              <a:rPr lang="he-IL" b="1" dirty="0">
                <a:solidFill>
                  <a:srgbClr val="FF0000"/>
                </a:solidFill>
                <a:latin typeface="David" panose="020E0502060401010101" pitchFamily="34" charset="-79"/>
                <a:cs typeface="David" panose="020E0502060401010101" pitchFamily="34" charset="-79"/>
              </a:rPr>
              <a:t>5.</a:t>
            </a:r>
            <a:r>
              <a:rPr lang="he-IL" dirty="0">
                <a:latin typeface="David" panose="020E0502060401010101" pitchFamily="34" charset="-79"/>
                <a:cs typeface="David" panose="020E0502060401010101" pitchFamily="34" charset="-79"/>
              </a:rPr>
              <a:t> קיימת סמכות למנהל להתאים את המקדם  - </a:t>
            </a:r>
            <a:r>
              <a:rPr lang="he-IL" b="1" dirty="0">
                <a:latin typeface="David" panose="020E0502060401010101" pitchFamily="34" charset="-79"/>
                <a:cs typeface="David" panose="020E0502060401010101" pitchFamily="34" charset="-79"/>
              </a:rPr>
              <a:t>0 – 1.5 </a:t>
            </a:r>
            <a:r>
              <a:rPr lang="en-US" b="1" dirty="0">
                <a:latin typeface="David" panose="020E0502060401010101" pitchFamily="34" charset="-79"/>
                <a:cs typeface="David" panose="020E0502060401010101" pitchFamily="34" charset="-79"/>
              </a:rPr>
              <a:t>x</a:t>
            </a:r>
            <a:r>
              <a:rPr lang="he-IL" dirty="0">
                <a:latin typeface="David" panose="020E0502060401010101" pitchFamily="34" charset="-79"/>
                <a:cs typeface="David" panose="020E0502060401010101" pitchFamily="34" charset="-79"/>
              </a:rPr>
              <a:t>. </a:t>
            </a: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33</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098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34</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4" y="3460343"/>
            <a:ext cx="15109737" cy="720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0667" b="1" u="sng" dirty="0">
                <a:solidFill>
                  <a:srgbClr val="FF0000"/>
                </a:solidFill>
                <a:latin typeface="David" pitchFamily="34" charset="-79"/>
                <a:cs typeface="David" pitchFamily="34" charset="-79"/>
              </a:rPr>
              <a:t>עסקים שמחזור העסקאות בשנת 2022 18,000 ₪ -  300,000 ₪ </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0036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35</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4" y="3844386"/>
            <a:ext cx="15109737" cy="589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1733" b="1" u="sng" dirty="0">
                <a:solidFill>
                  <a:srgbClr val="FF0000"/>
                </a:solidFill>
                <a:latin typeface="David" pitchFamily="34" charset="-79"/>
                <a:cs typeface="David" pitchFamily="34" charset="-79"/>
              </a:rPr>
              <a:t>תנאים מקדמיים לזכאות לפיצוי</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9571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תנאים מקדמיים למסלול הירוק</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תנאים מקדמיים לזכאות לפיצוי</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1.</a:t>
            </a:r>
            <a:r>
              <a:rPr lang="he-IL" sz="5689" dirty="0">
                <a:latin typeface="David" panose="020E0502060401010101" pitchFamily="34" charset="-79"/>
                <a:cs typeface="David" panose="020E0502060401010101" pitchFamily="34" charset="-79"/>
              </a:rPr>
              <a:t> </a:t>
            </a:r>
            <a:r>
              <a:rPr lang="he-IL" sz="5689" dirty="0">
                <a:latin typeface="David" panose="020E0502060401010101" pitchFamily="34" charset="-79"/>
                <a:cs typeface="David" panose="020E0502060401010101" pitchFamily="34" charset="-79"/>
              </a:rPr>
              <a:t>שיעור הירידה במחזור העסקאות שלו </a:t>
            </a:r>
            <a:r>
              <a:rPr lang="he-IL" sz="5689" b="1" dirty="0">
                <a:latin typeface="David" panose="020E0502060401010101" pitchFamily="34" charset="-79"/>
                <a:cs typeface="David" panose="020E0502060401010101" pitchFamily="34" charset="-79"/>
              </a:rPr>
              <a:t>עולה על 25</a:t>
            </a:r>
            <a:r>
              <a:rPr lang="he-IL" sz="5689" b="1" dirty="0">
                <a:latin typeface="David" panose="020E0502060401010101" pitchFamily="34" charset="-79"/>
                <a:cs typeface="David" panose="020E0502060401010101" pitchFamily="34" charset="-79"/>
              </a:rPr>
              <a:t>%</a:t>
            </a:r>
            <a:r>
              <a:rPr lang="he-IL" sz="5689" dirty="0">
                <a:latin typeface="David" panose="020E0502060401010101" pitchFamily="34" charset="-79"/>
                <a:cs typeface="David" panose="020E0502060401010101" pitchFamily="34" charset="-79"/>
              </a:rPr>
              <a:t> (ומי שמדווח דו חודשי – 12.5%)</a:t>
            </a:r>
            <a:r>
              <a:rPr lang="en-US" sz="5689" dirty="0">
                <a:latin typeface="David" panose="020E0502060401010101" pitchFamily="34" charset="-79"/>
                <a:cs typeface="David" panose="020E0502060401010101" pitchFamily="34" charset="-79"/>
              </a:rPr>
              <a:t>;</a:t>
            </a:r>
            <a:r>
              <a:rPr lang="he-IL" sz="5689" dirty="0">
                <a:latin typeface="David" panose="020E0502060401010101" pitchFamily="34" charset="-79"/>
                <a:cs typeface="David" panose="020E0502060401010101" pitchFamily="34" charset="-79"/>
              </a:rPr>
              <a:t> </a:t>
            </a: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2.</a:t>
            </a:r>
            <a:r>
              <a:rPr lang="he-IL" sz="5689" dirty="0">
                <a:latin typeface="David" panose="020E0502060401010101" pitchFamily="34" charset="-79"/>
                <a:cs typeface="David" panose="020E0502060401010101" pitchFamily="34" charset="-79"/>
              </a:rPr>
              <a:t> הירידה </a:t>
            </a:r>
            <a:r>
              <a:rPr lang="he-IL" sz="5689" dirty="0">
                <a:latin typeface="David" panose="020E0502060401010101" pitchFamily="34" charset="-79"/>
                <a:cs typeface="David" panose="020E0502060401010101" pitchFamily="34" charset="-79"/>
              </a:rPr>
              <a:t>במחזור </a:t>
            </a:r>
            <a:r>
              <a:rPr lang="he-IL" sz="5689" dirty="0">
                <a:latin typeface="David" panose="020E0502060401010101" pitchFamily="34" charset="-79"/>
                <a:cs typeface="David" panose="020E0502060401010101" pitchFamily="34" charset="-79"/>
              </a:rPr>
              <a:t>העסקאות נגרמה </a:t>
            </a:r>
            <a:r>
              <a:rPr lang="he-IL" sz="5689" b="1" dirty="0">
                <a:latin typeface="David" panose="020E0502060401010101" pitchFamily="34" charset="-79"/>
                <a:cs typeface="David" panose="020E0502060401010101" pitchFamily="34" charset="-79"/>
              </a:rPr>
              <a:t>כתוצאה מנזק עקיף</a:t>
            </a:r>
            <a:r>
              <a:rPr lang="he-IL" sz="5689" dirty="0">
                <a:latin typeface="David" panose="020E0502060401010101" pitchFamily="34" charset="-79"/>
                <a:cs typeface="David" panose="020E0502060401010101" pitchFamily="34" charset="-79"/>
              </a:rPr>
              <a:t>;</a:t>
            </a: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3.</a:t>
            </a:r>
            <a:r>
              <a:rPr lang="he-IL" sz="5689" dirty="0">
                <a:latin typeface="David" panose="020E0502060401010101" pitchFamily="34" charset="-79"/>
                <a:cs typeface="David" panose="020E0502060401010101" pitchFamily="34" charset="-79"/>
              </a:rPr>
              <a:t> העסק נפתח </a:t>
            </a:r>
            <a:r>
              <a:rPr lang="he-IL" sz="5689" b="1" dirty="0">
                <a:latin typeface="David" panose="020E0502060401010101" pitchFamily="34" charset="-79"/>
                <a:cs typeface="David" panose="020E0502060401010101" pitchFamily="34" charset="-79"/>
              </a:rPr>
              <a:t>לפני</a:t>
            </a:r>
            <a:r>
              <a:rPr lang="he-IL" sz="5689" dirty="0">
                <a:latin typeface="David" panose="020E0502060401010101" pitchFamily="34" charset="-79"/>
                <a:cs typeface="David" panose="020E0502060401010101" pitchFamily="34" charset="-79"/>
              </a:rPr>
              <a:t> 1.9.2023</a:t>
            </a:r>
            <a:r>
              <a:rPr lang="en-US" sz="5689" dirty="0">
                <a:latin typeface="David" panose="020E0502060401010101" pitchFamily="34" charset="-79"/>
                <a:cs typeface="David" panose="020E0502060401010101" pitchFamily="34" charset="-79"/>
              </a:rPr>
              <a:t>;</a:t>
            </a:r>
            <a:endParaRPr lang="he-IL" sz="5689"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36</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48"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694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תנאים מקדמיים למסלול הירוק</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תנאים מקדמיים לזכאות לפיצוי</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None/>
            </a:pPr>
            <a:r>
              <a:rPr lang="he-IL" sz="5689" b="1" dirty="0">
                <a:solidFill>
                  <a:srgbClr val="FF0000"/>
                </a:solidFill>
                <a:latin typeface="David" panose="020E0502060401010101" pitchFamily="34" charset="-79"/>
                <a:cs typeface="David" panose="020E0502060401010101" pitchFamily="34" charset="-79"/>
              </a:rPr>
              <a:t>4.</a:t>
            </a:r>
            <a:r>
              <a:rPr lang="he-IL" sz="5689" dirty="0">
                <a:latin typeface="David" panose="020E0502060401010101" pitchFamily="34" charset="-79"/>
                <a:cs typeface="David" panose="020E0502060401010101" pitchFamily="34" charset="-79"/>
              </a:rPr>
              <a:t> הניזוק </a:t>
            </a:r>
            <a:r>
              <a:rPr lang="he-IL" sz="5689" b="1" dirty="0">
                <a:latin typeface="David" panose="020E0502060401010101" pitchFamily="34" charset="-79"/>
                <a:cs typeface="David" panose="020E0502060401010101" pitchFamily="34" charset="-79"/>
              </a:rPr>
              <a:t>הגיש </a:t>
            </a:r>
            <a:r>
              <a:rPr lang="he-IL" sz="5689" b="1" dirty="0" err="1">
                <a:latin typeface="David" panose="020E0502060401010101" pitchFamily="34" charset="-79"/>
                <a:cs typeface="David" panose="020E0502060401010101" pitchFamily="34" charset="-79"/>
              </a:rPr>
              <a:t>לפ"ש</a:t>
            </a:r>
            <a:r>
              <a:rPr lang="he-IL" sz="5689" dirty="0">
                <a:latin typeface="David" panose="020E0502060401010101" pitchFamily="34" charset="-79"/>
                <a:cs typeface="David" panose="020E0502060401010101" pitchFamily="34" charset="-79"/>
              </a:rPr>
              <a:t> עד למועד הגשת התביעה:</a:t>
            </a:r>
            <a:r>
              <a:rPr lang="en-US" sz="5689" dirty="0">
                <a:latin typeface="David" panose="020E0502060401010101" pitchFamily="34" charset="-79"/>
                <a:cs typeface="David" panose="020E0502060401010101" pitchFamily="34" charset="-79"/>
              </a:rPr>
              <a:t> </a:t>
            </a:r>
            <a:endParaRPr lang="he-IL" sz="5689" dirty="0">
              <a:latin typeface="David" panose="020E0502060401010101" pitchFamily="34" charset="-79"/>
              <a:cs typeface="David" panose="020E0502060401010101" pitchFamily="34" charset="-79"/>
            </a:endParaRPr>
          </a:p>
          <a:p>
            <a:pPr marL="1614331"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דוח תקופתי לפי סעיף 67, 67א או 71א לחוק </a:t>
            </a:r>
            <a:r>
              <a:rPr lang="he-IL" dirty="0">
                <a:latin typeface="David" panose="020E0502060401010101" pitchFamily="34" charset="-79"/>
                <a:cs typeface="David" panose="020E0502060401010101" pitchFamily="34" charset="-79"/>
              </a:rPr>
              <a:t>מע"מ, </a:t>
            </a:r>
            <a:r>
              <a:rPr lang="he-IL" dirty="0">
                <a:latin typeface="David" panose="020E0502060401010101" pitchFamily="34" charset="-79"/>
                <a:cs typeface="David" panose="020E0502060401010101" pitchFamily="34" charset="-79"/>
              </a:rPr>
              <a:t>לחודשים ספטמבר ואוקטובר בשנים 2022 ו-2023, או הצהרה לפי תקנה 15 לתקנות </a:t>
            </a:r>
            <a:r>
              <a:rPr lang="he-IL" dirty="0">
                <a:latin typeface="David" panose="020E0502060401010101" pitchFamily="34" charset="-79"/>
                <a:cs typeface="David" panose="020E0502060401010101" pitchFamily="34" charset="-79"/>
              </a:rPr>
              <a:t>מע"מ </a:t>
            </a:r>
            <a:r>
              <a:rPr lang="he-IL" dirty="0">
                <a:latin typeface="David" panose="020E0502060401010101" pitchFamily="34" charset="-79"/>
                <a:cs typeface="David" panose="020E0502060401010101" pitchFamily="34" charset="-79"/>
              </a:rPr>
              <a:t>(רישום), </a:t>
            </a:r>
            <a:r>
              <a:rPr lang="he-IL" dirty="0">
                <a:latin typeface="David" panose="020E0502060401010101" pitchFamily="34" charset="-79"/>
                <a:cs typeface="David" panose="020E0502060401010101" pitchFamily="34" charset="-79"/>
              </a:rPr>
              <a:t>לשנת 2022 (אם </a:t>
            </a:r>
            <a:r>
              <a:rPr lang="he-IL" dirty="0">
                <a:latin typeface="David" panose="020E0502060401010101" pitchFamily="34" charset="-79"/>
                <a:cs typeface="David" panose="020E0502060401010101" pitchFamily="34" charset="-79"/>
              </a:rPr>
              <a:t>היה חייב </a:t>
            </a:r>
            <a:r>
              <a:rPr lang="he-IL" dirty="0">
                <a:latin typeface="David" panose="020E0502060401010101" pitchFamily="34" charset="-79"/>
                <a:cs typeface="David" panose="020E0502060401010101" pitchFamily="34" charset="-79"/>
              </a:rPr>
              <a:t>בהגשתם)</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p>
          <a:p>
            <a:pPr marL="1614331"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דין וחשבון בטופס 102 בשל חודש אוקטובר </a:t>
            </a:r>
            <a:r>
              <a:rPr lang="he-IL" dirty="0">
                <a:latin typeface="David" panose="020E0502060401010101" pitchFamily="34" charset="-79"/>
                <a:cs typeface="David" panose="020E0502060401010101" pitchFamily="34" charset="-79"/>
              </a:rPr>
              <a:t>2023</a:t>
            </a:r>
            <a:r>
              <a:rPr lang="en-US" dirty="0">
                <a:latin typeface="David" panose="020E0502060401010101" pitchFamily="34" charset="-79"/>
                <a:cs typeface="David" panose="020E0502060401010101" pitchFamily="34" charset="-79"/>
              </a:rPr>
              <a:t>.</a:t>
            </a:r>
            <a:endParaRPr lang="en-US" dirty="0">
              <a:latin typeface="David" panose="020E0502060401010101" pitchFamily="34" charset="-79"/>
              <a:cs typeface="David" panose="020E0502060401010101" pitchFamily="34" charset="-79"/>
            </a:endParaRPr>
          </a:p>
          <a:p>
            <a:pPr marL="801521" indent="-688631" algn="just">
              <a:buNone/>
            </a:pPr>
            <a:r>
              <a:rPr lang="he-IL" sz="4267" dirty="0">
                <a:latin typeface="David" panose="020E0502060401010101" pitchFamily="34" charset="-79"/>
                <a:cs typeface="David" panose="020E0502060401010101" pitchFamily="34" charset="-79"/>
              </a:rPr>
              <a:t> </a:t>
            </a:r>
          </a:p>
          <a:p>
            <a:pPr marL="801521" indent="-688631" algn="just">
              <a:buNone/>
            </a:pPr>
            <a:endParaRPr lang="he-IL" sz="3556"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37</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48" y="8938727"/>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7701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תנאים מקדמיים למסלול הירוק</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תנאים מקדמיים לזכאות לפיצוי</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None/>
            </a:pPr>
            <a:r>
              <a:rPr lang="he-IL" b="1" dirty="0" smtClean="0">
                <a:solidFill>
                  <a:srgbClr val="FF0000"/>
                </a:solidFill>
                <a:latin typeface="David" panose="020E0502060401010101" pitchFamily="34" charset="-79"/>
                <a:cs typeface="David" panose="020E0502060401010101" pitchFamily="34" charset="-79"/>
              </a:rPr>
              <a:t>5.</a:t>
            </a:r>
            <a:r>
              <a:rPr lang="he-IL" dirty="0" smtClean="0">
                <a:latin typeface="David" panose="020E0502060401010101" pitchFamily="34" charset="-79"/>
                <a:cs typeface="David" panose="020E0502060401010101" pitchFamily="34" charset="-79"/>
              </a:rPr>
              <a:t> </a:t>
            </a:r>
            <a:r>
              <a:rPr lang="he-IL" sz="5689" b="1" dirty="0">
                <a:latin typeface="David" panose="020E0502060401010101" pitchFamily="34" charset="-79"/>
                <a:cs typeface="David" panose="020E0502060401010101" pitchFamily="34" charset="-79"/>
              </a:rPr>
              <a:t>לא מתקיימים</a:t>
            </a:r>
            <a:r>
              <a:rPr lang="he-IL" dirty="0" smtClean="0">
                <a:latin typeface="David" panose="020E0502060401010101" pitchFamily="34" charset="-79"/>
                <a:cs typeface="David" panose="020E0502060401010101" pitchFamily="34" charset="-79"/>
              </a:rPr>
              <a:t> לגבי הניזוק אף אחד מאלה:</a:t>
            </a:r>
            <a:r>
              <a:rPr lang="en-US" dirty="0" smtClean="0">
                <a:latin typeface="David" panose="020E0502060401010101" pitchFamily="34" charset="-79"/>
                <a:cs typeface="David" panose="020E0502060401010101" pitchFamily="34" charset="-79"/>
              </a:rPr>
              <a:t> </a:t>
            </a:r>
            <a:endParaRPr lang="he-IL" dirty="0" smtClean="0">
              <a:latin typeface="David" panose="020E0502060401010101" pitchFamily="34" charset="-79"/>
              <a:cs typeface="David" panose="020E0502060401010101" pitchFamily="34" charset="-79"/>
            </a:endParaRPr>
          </a:p>
          <a:p>
            <a:pPr marL="1614331"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הוא היה חייב בניהול פנקסים לשנת המס 2023 ולא </a:t>
            </a:r>
            <a:r>
              <a:rPr lang="he-IL" dirty="0" smtClean="0">
                <a:latin typeface="David" panose="020E0502060401010101" pitchFamily="34" charset="-79"/>
                <a:cs typeface="David" panose="020E0502060401010101" pitchFamily="34" charset="-79"/>
              </a:rPr>
              <a:t>ניהלם</a:t>
            </a:r>
            <a:r>
              <a:rPr lang="en-US" dirty="0" smtClean="0">
                <a:latin typeface="David" panose="020E0502060401010101" pitchFamily="34" charset="-79"/>
                <a:cs typeface="David" panose="020E0502060401010101" pitchFamily="34" charset="-79"/>
              </a:rPr>
              <a:t>;</a:t>
            </a:r>
            <a:endParaRPr lang="he-IL" dirty="0" smtClean="0">
              <a:latin typeface="David" panose="020E0502060401010101" pitchFamily="34" charset="-79"/>
              <a:cs typeface="David" panose="020E0502060401010101" pitchFamily="34" charset="-79"/>
            </a:endParaRPr>
          </a:p>
          <a:p>
            <a:pPr marL="1614331" indent="-812810" algn="just">
              <a:buClr>
                <a:srgbClr val="FF0000"/>
              </a:buClr>
              <a:buFont typeface="Wingdings" panose="05000000000000000000" pitchFamily="2" charset="2"/>
              <a:buChar char="ü"/>
            </a:pPr>
            <a:r>
              <a:rPr lang="he-IL" dirty="0" smtClean="0">
                <a:latin typeface="David" panose="020E0502060401010101" pitchFamily="34" charset="-79"/>
                <a:cs typeface="David" panose="020E0502060401010101" pitchFamily="34" charset="-79"/>
              </a:rPr>
              <a:t>פנקסיו </a:t>
            </a:r>
            <a:r>
              <a:rPr lang="he-IL" dirty="0">
                <a:latin typeface="David" panose="020E0502060401010101" pitchFamily="34" charset="-79"/>
                <a:cs typeface="David" panose="020E0502060401010101" pitchFamily="34" charset="-79"/>
              </a:rPr>
              <a:t>לשנת המס 2023 נקבעו כבלתי קבילים, בקביעה שאינה ניתנת לערר או לערעור</a:t>
            </a:r>
            <a:r>
              <a:rPr lang="he-IL" dirty="0" smtClean="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38</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04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מענק הפיצוי </a:t>
            </a:r>
            <a:endParaRPr lang="he-IL" sz="7111" b="1" u="sng" dirty="0">
              <a:solidFill>
                <a:srgbClr val="00B0F0"/>
              </a:solidFill>
            </a:endParaRP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614626171"/>
              </p:ext>
            </p:extLst>
          </p:nvPr>
        </p:nvGraphicFramePr>
        <p:xfrm>
          <a:off x="679796" y="2768601"/>
          <a:ext cx="14873470" cy="6604000"/>
        </p:xfrm>
        <a:graphic>
          <a:graphicData uri="http://schemas.openxmlformats.org/drawingml/2006/table">
            <a:tbl>
              <a:tblPr rtl="1" firstRow="1" bandRow="1">
                <a:tableStyleId>{69CF1AB2-1976-4502-BF36-3FF5EA218861}</a:tableStyleId>
              </a:tblPr>
              <a:tblGrid>
                <a:gridCol w="4376708">
                  <a:extLst>
                    <a:ext uri="{9D8B030D-6E8A-4147-A177-3AD203B41FA5}">
                      <a16:colId xmlns:a16="http://schemas.microsoft.com/office/drawing/2014/main" val="2713197363"/>
                    </a:ext>
                  </a:extLst>
                </a:gridCol>
                <a:gridCol w="2475495">
                  <a:extLst>
                    <a:ext uri="{9D8B030D-6E8A-4147-A177-3AD203B41FA5}">
                      <a16:colId xmlns:a16="http://schemas.microsoft.com/office/drawing/2014/main" val="3017928195"/>
                    </a:ext>
                  </a:extLst>
                </a:gridCol>
                <a:gridCol w="2781668">
                  <a:extLst>
                    <a:ext uri="{9D8B030D-6E8A-4147-A177-3AD203B41FA5}">
                      <a16:colId xmlns:a16="http://schemas.microsoft.com/office/drawing/2014/main" val="781841394"/>
                    </a:ext>
                  </a:extLst>
                </a:gridCol>
                <a:gridCol w="2499755">
                  <a:extLst>
                    <a:ext uri="{9D8B030D-6E8A-4147-A177-3AD203B41FA5}">
                      <a16:colId xmlns:a16="http://schemas.microsoft.com/office/drawing/2014/main" val="3573534209"/>
                    </a:ext>
                  </a:extLst>
                </a:gridCol>
                <a:gridCol w="2739844">
                  <a:extLst>
                    <a:ext uri="{9D8B030D-6E8A-4147-A177-3AD203B41FA5}">
                      <a16:colId xmlns:a16="http://schemas.microsoft.com/office/drawing/2014/main" val="4013220249"/>
                    </a:ext>
                  </a:extLst>
                </a:gridCol>
              </a:tblGrid>
              <a:tr h="1625600">
                <a:tc>
                  <a:txBody>
                    <a:bodyPr/>
                    <a:lstStyle/>
                    <a:p>
                      <a:pPr algn="ctr" rtl="1"/>
                      <a:r>
                        <a:rPr lang="he-IL" sz="4300" u="sng" dirty="0" smtClean="0">
                          <a:solidFill>
                            <a:schemeClr val="tx1"/>
                          </a:solidFill>
                          <a:latin typeface="David" panose="020E0502060401010101" pitchFamily="34" charset="-79"/>
                          <a:cs typeface="David" panose="020E0502060401010101" pitchFamily="34" charset="-79"/>
                        </a:rPr>
                        <a:t>מחזור העסק בשנת 2022</a:t>
                      </a:r>
                      <a:endParaRPr lang="he-IL" sz="4300" u="sng"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kumimoji="0" lang="he-IL" sz="3200" b="1" u="sng" kern="1200" dirty="0" smtClean="0">
                          <a:solidFill>
                            <a:schemeClr val="tx1"/>
                          </a:solidFill>
                          <a:latin typeface="David" panose="020E0502060401010101" pitchFamily="34" charset="-79"/>
                          <a:ea typeface="+mn-ea"/>
                          <a:cs typeface="David" panose="020E0502060401010101" pitchFamily="34" charset="-79"/>
                        </a:rPr>
                        <a:t>פיצוי</a:t>
                      </a:r>
                      <a:r>
                        <a:rPr kumimoji="0" lang="he-IL" sz="3200" b="1" u="sng" kern="1200" baseline="0" dirty="0" smtClean="0">
                          <a:solidFill>
                            <a:schemeClr val="tx1"/>
                          </a:solidFill>
                          <a:latin typeface="David" panose="020E0502060401010101" pitchFamily="34" charset="-79"/>
                          <a:ea typeface="+mn-ea"/>
                          <a:cs typeface="David" panose="020E0502060401010101" pitchFamily="34" charset="-79"/>
                        </a:rPr>
                        <a:t> בגין פגיעה במחזור 25% - 40%</a:t>
                      </a:r>
                      <a:endParaRPr kumimoji="0" lang="he-IL" sz="3200" b="1" u="sng" kern="1200" dirty="0">
                        <a:solidFill>
                          <a:schemeClr val="tx1"/>
                        </a:solidFill>
                        <a:latin typeface="David" panose="020E0502060401010101" pitchFamily="34" charset="-79"/>
                        <a:ea typeface="+mn-ea"/>
                        <a:cs typeface="David" panose="020E0502060401010101" pitchFamily="34" charset="-79"/>
                      </a:endParaRPr>
                    </a:p>
                  </a:txBody>
                  <a:tcPr marL="162560" marR="162560" marT="81280" marB="81280"/>
                </a:tc>
                <a:tc>
                  <a:txBody>
                    <a:bodyPr/>
                    <a:lstStyle/>
                    <a:p>
                      <a:pPr algn="ctr" rtl="1"/>
                      <a:r>
                        <a:rPr kumimoji="0" lang="he-IL" sz="3200" b="1" u="sng" kern="1200" dirty="0" smtClean="0">
                          <a:solidFill>
                            <a:schemeClr val="tx1"/>
                          </a:solidFill>
                          <a:latin typeface="David" panose="020E0502060401010101" pitchFamily="34" charset="-79"/>
                          <a:ea typeface="+mn-ea"/>
                          <a:cs typeface="David" panose="020E0502060401010101" pitchFamily="34" charset="-79"/>
                        </a:rPr>
                        <a:t>פיצוי</a:t>
                      </a:r>
                      <a:r>
                        <a:rPr kumimoji="0" lang="he-IL" sz="3200" b="1" u="sng" kern="1200" baseline="0" dirty="0" smtClean="0">
                          <a:solidFill>
                            <a:schemeClr val="tx1"/>
                          </a:solidFill>
                          <a:latin typeface="David" panose="020E0502060401010101" pitchFamily="34" charset="-79"/>
                          <a:ea typeface="+mn-ea"/>
                          <a:cs typeface="David" panose="020E0502060401010101" pitchFamily="34" charset="-79"/>
                        </a:rPr>
                        <a:t> בגין פגיעה במחזור 40% - 60%</a:t>
                      </a:r>
                      <a:endParaRPr kumimoji="0" lang="he-IL" sz="3200" b="1" u="sng" kern="1200" dirty="0">
                        <a:solidFill>
                          <a:schemeClr val="tx1"/>
                        </a:solidFill>
                        <a:latin typeface="David" panose="020E0502060401010101" pitchFamily="34" charset="-79"/>
                        <a:ea typeface="+mn-ea"/>
                        <a:cs typeface="David" panose="020E0502060401010101" pitchFamily="34" charset="-79"/>
                      </a:endParaRPr>
                    </a:p>
                  </a:txBody>
                  <a:tcPr marL="162560" marR="162560" marT="81280" marB="81280"/>
                </a:tc>
                <a:tc>
                  <a:txBody>
                    <a:bodyPr/>
                    <a:lstStyle/>
                    <a:p>
                      <a:pPr algn="ctr" rtl="1"/>
                      <a:r>
                        <a:rPr kumimoji="0" lang="he-IL" sz="3200" b="1" u="sng" kern="1200" dirty="0" smtClean="0">
                          <a:solidFill>
                            <a:schemeClr val="tx1"/>
                          </a:solidFill>
                          <a:latin typeface="David" panose="020E0502060401010101" pitchFamily="34" charset="-79"/>
                          <a:ea typeface="+mn-ea"/>
                          <a:cs typeface="David" panose="020E0502060401010101" pitchFamily="34" charset="-79"/>
                        </a:rPr>
                        <a:t>פיצוי</a:t>
                      </a:r>
                      <a:r>
                        <a:rPr kumimoji="0" lang="he-IL" sz="3200" b="1" u="sng" kern="1200" baseline="0" dirty="0" smtClean="0">
                          <a:solidFill>
                            <a:schemeClr val="tx1"/>
                          </a:solidFill>
                          <a:latin typeface="David" panose="020E0502060401010101" pitchFamily="34" charset="-79"/>
                          <a:ea typeface="+mn-ea"/>
                          <a:cs typeface="David" panose="020E0502060401010101" pitchFamily="34" charset="-79"/>
                        </a:rPr>
                        <a:t> בגין פגיעה במחזור 60% - 80%</a:t>
                      </a:r>
                      <a:endParaRPr kumimoji="0" lang="he-IL" sz="3200" b="1" u="sng" kern="1200" dirty="0">
                        <a:solidFill>
                          <a:schemeClr val="tx1"/>
                        </a:solidFill>
                        <a:latin typeface="David" panose="020E0502060401010101" pitchFamily="34" charset="-79"/>
                        <a:ea typeface="+mn-ea"/>
                        <a:cs typeface="David" panose="020E0502060401010101" pitchFamily="34" charset="-79"/>
                      </a:endParaRPr>
                    </a:p>
                  </a:txBody>
                  <a:tcPr marL="162560" marR="162560" marT="81280" marB="81280"/>
                </a:tc>
                <a:tc>
                  <a:txBody>
                    <a:bodyPr/>
                    <a:lstStyle/>
                    <a:p>
                      <a:pPr algn="ctr" rtl="1"/>
                      <a:r>
                        <a:rPr kumimoji="0" lang="he-IL" sz="3200" b="1" u="sng" kern="1200" dirty="0" smtClean="0">
                          <a:solidFill>
                            <a:schemeClr val="tx1"/>
                          </a:solidFill>
                          <a:latin typeface="David" panose="020E0502060401010101" pitchFamily="34" charset="-79"/>
                          <a:ea typeface="+mn-ea"/>
                          <a:cs typeface="David" panose="020E0502060401010101" pitchFamily="34" charset="-79"/>
                        </a:rPr>
                        <a:t>פיצוי</a:t>
                      </a:r>
                      <a:r>
                        <a:rPr kumimoji="0" lang="he-IL" sz="3200" b="1" u="sng" kern="1200" baseline="0" dirty="0" smtClean="0">
                          <a:solidFill>
                            <a:schemeClr val="tx1"/>
                          </a:solidFill>
                          <a:latin typeface="David" panose="020E0502060401010101" pitchFamily="34" charset="-79"/>
                          <a:ea typeface="+mn-ea"/>
                          <a:cs typeface="David" panose="020E0502060401010101" pitchFamily="34" charset="-79"/>
                        </a:rPr>
                        <a:t> בגין פגיעה במחזור 80% - 100%</a:t>
                      </a:r>
                      <a:endParaRPr kumimoji="0" lang="he-IL" sz="3200" b="1" u="sng" kern="1200" dirty="0">
                        <a:solidFill>
                          <a:schemeClr val="tx1"/>
                        </a:solidFill>
                        <a:latin typeface="David" panose="020E0502060401010101" pitchFamily="34" charset="-79"/>
                        <a:ea typeface="+mn-ea"/>
                        <a:cs typeface="David" panose="020E0502060401010101" pitchFamily="34" charset="-79"/>
                      </a:endParaRPr>
                    </a:p>
                  </a:txBody>
                  <a:tcPr marL="162560" marR="162560" marT="81280" marB="81280"/>
                </a:tc>
                <a:extLst>
                  <a:ext uri="{0D108BD9-81ED-4DB2-BD59-A6C34878D82A}">
                    <a16:rowId xmlns:a16="http://schemas.microsoft.com/office/drawing/2014/main" val="4213107349"/>
                  </a:ext>
                </a:extLst>
              </a:tr>
              <a:tr h="704427">
                <a:tc>
                  <a:txBody>
                    <a:bodyPr/>
                    <a:lstStyle/>
                    <a:p>
                      <a:pPr algn="r" rtl="1"/>
                      <a:r>
                        <a:rPr lang="he-IL" sz="3600" b="1" dirty="0" smtClean="0">
                          <a:solidFill>
                            <a:schemeClr val="tx1"/>
                          </a:solidFill>
                          <a:latin typeface="David" panose="020E0502060401010101" pitchFamily="34" charset="-79"/>
                          <a:cs typeface="David" panose="020E0502060401010101" pitchFamily="34" charset="-79"/>
                        </a:rPr>
                        <a:t>12,000 – 50,000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1,750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kumimoji="0" lang="he-IL" sz="3600" b="1" i="0" u="none" strike="noStrike" kern="1200" cap="none" spc="0" normalizeH="0" baseline="0" noProof="0" smtClean="0">
                          <a:ln>
                            <a:noFill/>
                          </a:ln>
                          <a:solidFill>
                            <a:prstClr val="black"/>
                          </a:solidFill>
                          <a:effectLst/>
                          <a:uLnTx/>
                          <a:uFillTx/>
                          <a:latin typeface="David" panose="020E0502060401010101" pitchFamily="34" charset="-79"/>
                          <a:ea typeface="+mn-ea"/>
                          <a:cs typeface="David" panose="020E0502060401010101" pitchFamily="34" charset="-79"/>
                        </a:rPr>
                        <a:t>1,750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kumimoji="0" lang="he-IL" sz="3600" b="1" i="0" u="none" strike="noStrike" kern="1200" cap="none" spc="0" normalizeH="0" baseline="0" noProof="0" smtClean="0">
                          <a:ln>
                            <a:noFill/>
                          </a:ln>
                          <a:solidFill>
                            <a:prstClr val="black"/>
                          </a:solidFill>
                          <a:effectLst/>
                          <a:uLnTx/>
                          <a:uFillTx/>
                          <a:latin typeface="David" panose="020E0502060401010101" pitchFamily="34" charset="-79"/>
                          <a:ea typeface="+mn-ea"/>
                          <a:cs typeface="David" panose="020E0502060401010101" pitchFamily="34" charset="-79"/>
                        </a:rPr>
                        <a:t>1,750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kumimoji="0" lang="he-IL" sz="3600" b="1" i="0" u="none" strike="noStrike" kern="1200" cap="none" spc="0" normalizeH="0" baseline="0" noProof="0" dirty="0" smtClean="0">
                          <a:ln>
                            <a:noFill/>
                          </a:ln>
                          <a:solidFill>
                            <a:prstClr val="black"/>
                          </a:solidFill>
                          <a:effectLst/>
                          <a:uLnTx/>
                          <a:uFillTx/>
                          <a:latin typeface="David" panose="020E0502060401010101" pitchFamily="34" charset="-79"/>
                          <a:ea typeface="+mn-ea"/>
                          <a:cs typeface="David" panose="020E0502060401010101" pitchFamily="34" charset="-79"/>
                        </a:rPr>
                        <a:t>1,750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1852343998"/>
                  </a:ext>
                </a:extLst>
              </a:tr>
              <a:tr h="7044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3600" b="1" dirty="0" smtClean="0">
                          <a:solidFill>
                            <a:schemeClr val="tx1"/>
                          </a:solidFill>
                          <a:latin typeface="David" panose="020E0502060401010101" pitchFamily="34" charset="-79"/>
                          <a:cs typeface="David" panose="020E0502060401010101" pitchFamily="34" charset="-79"/>
                        </a:rPr>
                        <a:t>50,001</a:t>
                      </a:r>
                      <a:r>
                        <a:rPr lang="he-IL" sz="3600" b="1" baseline="0" dirty="0" smtClean="0">
                          <a:solidFill>
                            <a:schemeClr val="tx1"/>
                          </a:solidFill>
                          <a:latin typeface="David" panose="020E0502060401010101" pitchFamily="34" charset="-79"/>
                          <a:cs typeface="David" panose="020E0502060401010101" pitchFamily="34" charset="-79"/>
                        </a:rPr>
                        <a:t> – 90,000</a:t>
                      </a:r>
                      <a:endParaRPr lang="he-IL" sz="3600" b="1" dirty="0" smtClean="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3,150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smtClean="0">
                          <a:ln>
                            <a:noFill/>
                          </a:ln>
                          <a:solidFill>
                            <a:prstClr val="black"/>
                          </a:solidFill>
                          <a:effectLst/>
                          <a:uLnTx/>
                          <a:uFillTx/>
                          <a:latin typeface="David" panose="020E0502060401010101" pitchFamily="34" charset="-79"/>
                          <a:ea typeface="+mn-ea"/>
                          <a:cs typeface="David" panose="020E0502060401010101" pitchFamily="34" charset="-79"/>
                        </a:rPr>
                        <a:t>3,150</a:t>
                      </a:r>
                      <a:endParaRPr kumimoji="0" lang="he-IL" sz="36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marL="162560" marR="162560" marT="81280" marB="81280"/>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smtClean="0">
                          <a:ln>
                            <a:noFill/>
                          </a:ln>
                          <a:solidFill>
                            <a:prstClr val="black"/>
                          </a:solidFill>
                          <a:effectLst/>
                          <a:uLnTx/>
                          <a:uFillTx/>
                          <a:latin typeface="David" panose="020E0502060401010101" pitchFamily="34" charset="-79"/>
                          <a:ea typeface="+mn-ea"/>
                          <a:cs typeface="David" panose="020E0502060401010101" pitchFamily="34" charset="-79"/>
                        </a:rPr>
                        <a:t>3,150</a:t>
                      </a:r>
                      <a:endParaRPr kumimoji="0" lang="he-IL" sz="36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marL="162560" marR="162560" marT="81280" marB="81280"/>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smtClean="0">
                          <a:ln>
                            <a:noFill/>
                          </a:ln>
                          <a:solidFill>
                            <a:prstClr val="black"/>
                          </a:solidFill>
                          <a:effectLst/>
                          <a:uLnTx/>
                          <a:uFillTx/>
                          <a:latin typeface="David" panose="020E0502060401010101" pitchFamily="34" charset="-79"/>
                          <a:ea typeface="+mn-ea"/>
                          <a:cs typeface="David" panose="020E0502060401010101" pitchFamily="34" charset="-79"/>
                        </a:rPr>
                        <a:t>3,150</a:t>
                      </a:r>
                      <a:endParaRPr kumimoji="0" lang="he-IL" sz="36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marL="162560" marR="162560" marT="81280" marB="81280"/>
                </a:tc>
                <a:extLst>
                  <a:ext uri="{0D108BD9-81ED-4DB2-BD59-A6C34878D82A}">
                    <a16:rowId xmlns:a16="http://schemas.microsoft.com/office/drawing/2014/main" val="2812041580"/>
                  </a:ext>
                </a:extLst>
              </a:tr>
              <a:tr h="7044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3600" b="1" dirty="0" smtClean="0">
                          <a:solidFill>
                            <a:schemeClr val="tx1"/>
                          </a:solidFill>
                          <a:latin typeface="David" panose="020E0502060401010101" pitchFamily="34" charset="-79"/>
                          <a:cs typeface="David" panose="020E0502060401010101" pitchFamily="34" charset="-79"/>
                        </a:rPr>
                        <a:t>90,001 – 107,000</a:t>
                      </a: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4,200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smtClean="0">
                          <a:ln>
                            <a:noFill/>
                          </a:ln>
                          <a:solidFill>
                            <a:prstClr val="black"/>
                          </a:solidFill>
                          <a:effectLst/>
                          <a:uLnTx/>
                          <a:uFillTx/>
                          <a:latin typeface="David" panose="020E0502060401010101" pitchFamily="34" charset="-79"/>
                          <a:ea typeface="+mn-ea"/>
                          <a:cs typeface="David" panose="020E0502060401010101" pitchFamily="34" charset="-79"/>
                        </a:rPr>
                        <a:t>4,200</a:t>
                      </a:r>
                      <a:endParaRPr kumimoji="0" lang="he-IL" sz="36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marL="162560" marR="162560" marT="81280" marB="81280"/>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smtClean="0">
                          <a:ln>
                            <a:noFill/>
                          </a:ln>
                          <a:solidFill>
                            <a:prstClr val="black"/>
                          </a:solidFill>
                          <a:effectLst/>
                          <a:uLnTx/>
                          <a:uFillTx/>
                          <a:latin typeface="David" panose="020E0502060401010101" pitchFamily="34" charset="-79"/>
                          <a:ea typeface="+mn-ea"/>
                          <a:cs typeface="David" panose="020E0502060401010101" pitchFamily="34" charset="-79"/>
                        </a:rPr>
                        <a:t>4,200</a:t>
                      </a:r>
                      <a:endParaRPr kumimoji="0" lang="he-IL" sz="36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marL="162560" marR="162560" marT="81280" marB="81280"/>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smtClean="0">
                          <a:ln>
                            <a:noFill/>
                          </a:ln>
                          <a:solidFill>
                            <a:prstClr val="black"/>
                          </a:solidFill>
                          <a:effectLst/>
                          <a:uLnTx/>
                          <a:uFillTx/>
                          <a:latin typeface="David" panose="020E0502060401010101" pitchFamily="34" charset="-79"/>
                          <a:ea typeface="+mn-ea"/>
                          <a:cs typeface="David" panose="020E0502060401010101" pitchFamily="34" charset="-79"/>
                        </a:rPr>
                        <a:t>4,200</a:t>
                      </a:r>
                      <a:endParaRPr kumimoji="0" lang="he-IL" sz="3600" b="1" i="0"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a:txBody>
                  <a:tcPr marL="162560" marR="162560" marT="81280" marB="81280"/>
                </a:tc>
                <a:extLst>
                  <a:ext uri="{0D108BD9-81ED-4DB2-BD59-A6C34878D82A}">
                    <a16:rowId xmlns:a16="http://schemas.microsoft.com/office/drawing/2014/main" val="2855629"/>
                  </a:ext>
                </a:extLst>
              </a:tr>
              <a:tr h="7044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3600" b="1" dirty="0" smtClean="0">
                          <a:solidFill>
                            <a:schemeClr val="tx1"/>
                          </a:solidFill>
                          <a:latin typeface="David" panose="020E0502060401010101" pitchFamily="34" charset="-79"/>
                          <a:cs typeface="David" panose="020E0502060401010101" pitchFamily="34" charset="-79"/>
                        </a:rPr>
                        <a:t>107,001 – 150,000</a:t>
                      </a: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2,650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3,975</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6,360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7,950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733474491"/>
                  </a:ext>
                </a:extLst>
              </a:tr>
              <a:tr h="7044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3600" b="1" dirty="0" smtClean="0">
                          <a:solidFill>
                            <a:schemeClr val="tx1"/>
                          </a:solidFill>
                          <a:latin typeface="David" panose="020E0502060401010101" pitchFamily="34" charset="-79"/>
                          <a:cs typeface="David" panose="020E0502060401010101" pitchFamily="34" charset="-79"/>
                        </a:rPr>
                        <a:t>150,001 – 200,000</a:t>
                      </a: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3,125</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4,687.5</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7,500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9,375</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1068070302"/>
                  </a:ext>
                </a:extLst>
              </a:tr>
              <a:tr h="7044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3600" b="1" dirty="0" smtClean="0">
                          <a:solidFill>
                            <a:schemeClr val="tx1"/>
                          </a:solidFill>
                          <a:latin typeface="David" panose="020E0502060401010101" pitchFamily="34" charset="-79"/>
                          <a:cs typeface="David" panose="020E0502060401010101" pitchFamily="34" charset="-79"/>
                        </a:rPr>
                        <a:t>200,001 – 250,000</a:t>
                      </a: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4,000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6,000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9,600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12,000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3323181241"/>
                  </a:ext>
                </a:extLst>
              </a:tr>
              <a:tr h="70442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3600" b="1" dirty="0" smtClean="0">
                          <a:solidFill>
                            <a:schemeClr val="tx1"/>
                          </a:solidFill>
                          <a:latin typeface="David" panose="020E0502060401010101" pitchFamily="34" charset="-79"/>
                          <a:cs typeface="David" panose="020E0502060401010101" pitchFamily="34" charset="-79"/>
                        </a:rPr>
                        <a:t>250,001 – 300,000</a:t>
                      </a: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4,675</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7,013</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11,220</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tc>
                  <a:txBody>
                    <a:bodyPr/>
                    <a:lstStyle/>
                    <a:p>
                      <a:pPr algn="ctr" rtl="1"/>
                      <a:r>
                        <a:rPr lang="he-IL" sz="3600" b="1" dirty="0" smtClean="0">
                          <a:solidFill>
                            <a:schemeClr val="tx1"/>
                          </a:solidFill>
                          <a:latin typeface="David" panose="020E0502060401010101" pitchFamily="34" charset="-79"/>
                          <a:cs typeface="David" panose="020E0502060401010101" pitchFamily="34" charset="-79"/>
                        </a:rPr>
                        <a:t>14,025</a:t>
                      </a:r>
                      <a:endParaRPr lang="he-IL" sz="3600" b="1" dirty="0">
                        <a:solidFill>
                          <a:schemeClr val="tx1"/>
                        </a:solidFill>
                        <a:latin typeface="David" panose="020E0502060401010101" pitchFamily="34" charset="-79"/>
                        <a:cs typeface="David" panose="020E0502060401010101" pitchFamily="34" charset="-79"/>
                      </a:endParaRPr>
                    </a:p>
                  </a:txBody>
                  <a:tcPr marL="162560" marR="162560" marT="81280" marB="81280"/>
                </a:tc>
                <a:extLst>
                  <a:ext uri="{0D108BD9-81ED-4DB2-BD59-A6C34878D82A}">
                    <a16:rowId xmlns:a16="http://schemas.microsoft.com/office/drawing/2014/main" val="3893914414"/>
                  </a:ext>
                </a:extLst>
              </a:tr>
            </a:tbl>
          </a:graphicData>
        </a:graphic>
      </p:graphicFrame>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39</a:t>
            </a:fld>
            <a:endParaRPr lang="he-IL" dirty="0"/>
          </a:p>
        </p:txBody>
      </p:sp>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381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4</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6" y="2027083"/>
            <a:ext cx="15109737" cy="720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0667" b="1" u="sng" dirty="0">
                <a:solidFill>
                  <a:srgbClr val="00B0F0"/>
                </a:solidFill>
                <a:latin typeface="David" pitchFamily="34" charset="-79"/>
                <a:cs typeface="David" pitchFamily="34" charset="-79"/>
              </a:rPr>
              <a:t>מסלולי הפיצוי</a:t>
            </a:r>
          </a:p>
          <a:p>
            <a:pPr algn="ctr" eaLnBrk="1" hangingPunct="1"/>
            <a:endParaRPr lang="he-IL" sz="10667" b="1" u="sng" dirty="0">
              <a:solidFill>
                <a:srgbClr val="00B050"/>
              </a:solidFill>
              <a:latin typeface="David" pitchFamily="34" charset="-79"/>
              <a:cs typeface="David" pitchFamily="34" charset="-79"/>
            </a:endParaRPr>
          </a:p>
          <a:p>
            <a:pPr eaLnBrk="1" hangingPunct="1"/>
            <a:r>
              <a:rPr lang="he-IL" sz="10667" b="1" u="sng" dirty="0">
                <a:solidFill>
                  <a:srgbClr val="FF0000"/>
                </a:solidFill>
                <a:latin typeface="David" pitchFamily="34" charset="-79"/>
                <a:cs typeface="David" pitchFamily="34" charset="-79"/>
              </a:rPr>
              <a:t> </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sp>
        <p:nvSpPr>
          <p:cNvPr id="3" name="אליפסה 2"/>
          <p:cNvSpPr/>
          <p:nvPr/>
        </p:nvSpPr>
        <p:spPr>
          <a:xfrm>
            <a:off x="10688284" y="4815858"/>
            <a:ext cx="4608512" cy="307234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556" b="1" u="sng" dirty="0">
                <a:solidFill>
                  <a:srgbClr val="FF0000"/>
                </a:solidFill>
                <a:latin typeface="David" panose="020E0502060401010101" pitchFamily="34" charset="-79"/>
                <a:cs typeface="David" panose="020E0502060401010101" pitchFamily="34" charset="-79"/>
              </a:rPr>
              <a:t>מסלול אדום</a:t>
            </a:r>
          </a:p>
          <a:p>
            <a:pPr algn="ctr"/>
            <a:r>
              <a:rPr lang="he-IL" sz="3556" b="1" dirty="0">
                <a:solidFill>
                  <a:schemeClr val="tx1"/>
                </a:solidFill>
                <a:latin typeface="David" panose="020E0502060401010101" pitchFamily="34" charset="-79"/>
                <a:cs typeface="David" panose="020E0502060401010101" pitchFamily="34" charset="-79"/>
              </a:rPr>
              <a:t>פיצוי בגין מלוא הנזק (מכוח חוק מס רכוש והתקנות)</a:t>
            </a:r>
            <a:endParaRPr lang="he-IL" sz="3556" b="1" dirty="0">
              <a:solidFill>
                <a:schemeClr val="tx1"/>
              </a:solidFill>
              <a:latin typeface="David" panose="020E0502060401010101" pitchFamily="34" charset="-79"/>
              <a:cs typeface="David" panose="020E0502060401010101" pitchFamily="34" charset="-79"/>
            </a:endParaRPr>
          </a:p>
        </p:txBody>
      </p:sp>
      <p:sp>
        <p:nvSpPr>
          <p:cNvPr id="6" name="אליפסה 5"/>
          <p:cNvSpPr/>
          <p:nvPr/>
        </p:nvSpPr>
        <p:spPr>
          <a:xfrm>
            <a:off x="5183673" y="4982070"/>
            <a:ext cx="4736526" cy="354619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556" b="1" u="sng" dirty="0">
                <a:solidFill>
                  <a:schemeClr val="accent1"/>
                </a:solidFill>
                <a:latin typeface="David" panose="020E0502060401010101" pitchFamily="34" charset="-79"/>
                <a:cs typeface="David" panose="020E0502060401010101" pitchFamily="34" charset="-79"/>
              </a:rPr>
              <a:t>מסלול כתום</a:t>
            </a:r>
            <a:r>
              <a:rPr lang="he-IL" sz="3556" b="1" dirty="0">
                <a:solidFill>
                  <a:schemeClr val="tx1"/>
                </a:solidFill>
                <a:latin typeface="David" panose="020E0502060401010101" pitchFamily="34" charset="-79"/>
                <a:cs typeface="David" panose="020E0502060401010101" pitchFamily="34" charset="-79"/>
              </a:rPr>
              <a:t> </a:t>
            </a:r>
          </a:p>
          <a:p>
            <a:pPr algn="ctr"/>
            <a:r>
              <a:rPr lang="he-IL" sz="3556" b="1" dirty="0">
                <a:solidFill>
                  <a:schemeClr val="tx1"/>
                </a:solidFill>
                <a:latin typeface="David" panose="020E0502060401010101" pitchFamily="34" charset="-79"/>
                <a:cs typeface="David" panose="020E0502060401010101" pitchFamily="34" charset="-79"/>
              </a:rPr>
              <a:t>פיצוי מורחב לתושבי האזור המיוחד או לעסקים באזור המיוחד </a:t>
            </a:r>
            <a:endParaRPr lang="he-IL" sz="3556" b="1" dirty="0">
              <a:solidFill>
                <a:schemeClr val="tx1"/>
              </a:solidFill>
              <a:latin typeface="David" panose="020E0502060401010101" pitchFamily="34" charset="-79"/>
              <a:cs typeface="David" panose="020E0502060401010101" pitchFamily="34" charset="-79"/>
            </a:endParaRPr>
          </a:p>
        </p:txBody>
      </p:sp>
      <p:cxnSp>
        <p:nvCxnSpPr>
          <p:cNvPr id="5" name="מחבר חץ ישר 4"/>
          <p:cNvCxnSpPr>
            <a:endCxn id="3" idx="0"/>
          </p:cNvCxnSpPr>
          <p:nvPr/>
        </p:nvCxnSpPr>
        <p:spPr>
          <a:xfrm>
            <a:off x="10304242" y="3535716"/>
            <a:ext cx="2688299" cy="1280142"/>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8" name="מחבר חץ ישר 7"/>
          <p:cNvCxnSpPr>
            <a:endCxn id="6" idx="0"/>
          </p:cNvCxnSpPr>
          <p:nvPr/>
        </p:nvCxnSpPr>
        <p:spPr>
          <a:xfrm flipH="1">
            <a:off x="7551936" y="3535715"/>
            <a:ext cx="1344149" cy="1446354"/>
          </a:xfrm>
          <a:prstGeom prst="straightConnector1">
            <a:avLst/>
          </a:prstGeom>
          <a:ln w="1905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אליפסה 12"/>
          <p:cNvSpPr/>
          <p:nvPr/>
        </p:nvSpPr>
        <p:spPr>
          <a:xfrm>
            <a:off x="319133" y="5099438"/>
            <a:ext cx="4096455" cy="3044789"/>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556" b="1" u="sng" dirty="0">
                <a:solidFill>
                  <a:srgbClr val="00B050"/>
                </a:solidFill>
                <a:latin typeface="David" panose="020E0502060401010101" pitchFamily="34" charset="-79"/>
                <a:cs typeface="David" panose="020E0502060401010101" pitchFamily="34" charset="-79"/>
              </a:rPr>
              <a:t>מסלול ירוק</a:t>
            </a:r>
          </a:p>
          <a:p>
            <a:pPr algn="ctr"/>
            <a:r>
              <a:rPr lang="he-IL" sz="3556" b="1" dirty="0">
                <a:solidFill>
                  <a:schemeClr val="tx1"/>
                </a:solidFill>
                <a:latin typeface="David" panose="020E0502060401010101" pitchFamily="34" charset="-79"/>
                <a:cs typeface="David" panose="020E0502060401010101" pitchFamily="34" charset="-79"/>
              </a:rPr>
              <a:t>פיצוי חלקי לשאר אזורי הארץ</a:t>
            </a:r>
            <a:endParaRPr lang="he-IL" sz="3556" b="1" dirty="0">
              <a:solidFill>
                <a:schemeClr val="tx1"/>
              </a:solidFill>
              <a:latin typeface="David" panose="020E0502060401010101" pitchFamily="34" charset="-79"/>
              <a:cs typeface="David" panose="020E0502060401010101" pitchFamily="34" charset="-79"/>
            </a:endParaRPr>
          </a:p>
        </p:txBody>
      </p:sp>
      <p:cxnSp>
        <p:nvCxnSpPr>
          <p:cNvPr id="14" name="מחבר חץ ישר 13"/>
          <p:cNvCxnSpPr/>
          <p:nvPr/>
        </p:nvCxnSpPr>
        <p:spPr>
          <a:xfrm flipH="1">
            <a:off x="2363302" y="3625532"/>
            <a:ext cx="3268421" cy="1473906"/>
          </a:xfrm>
          <a:prstGeom prst="straightConnector1">
            <a:avLst/>
          </a:prstGeom>
          <a:ln w="19050">
            <a:solidFill>
              <a:srgbClr val="00B050"/>
            </a:solidFill>
            <a:tailEnd type="triangle"/>
          </a:ln>
        </p:spPr>
        <p:style>
          <a:lnRef idx="1">
            <a:schemeClr val="accent6"/>
          </a:lnRef>
          <a:fillRef idx="0">
            <a:schemeClr val="accent6"/>
          </a:fillRef>
          <a:effectRef idx="0">
            <a:schemeClr val="accent6"/>
          </a:effectRef>
          <a:fontRef idx="minor">
            <a:schemeClr val="tx1"/>
          </a:fontRef>
        </p:style>
      </p:cxnSp>
      <p:pic>
        <p:nvPicPr>
          <p:cNvPr id="12"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260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40</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191119" y="3023660"/>
            <a:ext cx="15109737" cy="665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4222" b="1" u="sng" dirty="0">
                <a:solidFill>
                  <a:srgbClr val="FF0000"/>
                </a:solidFill>
                <a:latin typeface="David" pitchFamily="34" charset="-79"/>
                <a:cs typeface="David" pitchFamily="34" charset="-79"/>
              </a:rPr>
              <a:t>אופן הגשת הבקשות והליכי השומה</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33"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5917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אופן הגשת הבקשות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מועד הגשת הבקשה לקבלת פיצוי</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925700"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ניתן להגיש בקשות החל </a:t>
            </a:r>
            <a:r>
              <a:rPr lang="he-IL" b="1" dirty="0">
                <a:latin typeface="David" panose="020E0502060401010101" pitchFamily="34" charset="-79"/>
                <a:cs typeface="David" panose="020E0502060401010101" pitchFamily="34" charset="-79"/>
              </a:rPr>
              <a:t>מה-16 לנובמבר</a:t>
            </a:r>
            <a:r>
              <a:rPr lang="he-IL" dirty="0">
                <a:latin typeface="David" panose="020E0502060401010101" pitchFamily="34" charset="-79"/>
                <a:cs typeface="David" panose="020E0502060401010101" pitchFamily="34" charset="-79"/>
              </a:rPr>
              <a:t> בגין פיצוי עבור אוקטובר 2023. </a:t>
            </a:r>
          </a:p>
          <a:p>
            <a:pPr marL="925700"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ניתן להגיש את הבקשה </a:t>
            </a:r>
            <a:r>
              <a:rPr lang="he-IL" b="1" dirty="0">
                <a:latin typeface="David" panose="020E0502060401010101" pitchFamily="34" charset="-79"/>
                <a:cs typeface="David" panose="020E0502060401010101" pitchFamily="34" charset="-79"/>
              </a:rPr>
              <a:t>תוך 90 יום</a:t>
            </a:r>
            <a:r>
              <a:rPr lang="he-IL" dirty="0">
                <a:latin typeface="David" panose="020E0502060401010101" pitchFamily="34" charset="-79"/>
                <a:cs typeface="David" panose="020E0502060401010101" pitchFamily="34" charset="-79"/>
              </a:rPr>
              <a:t> (עד 16.2.24). </a:t>
            </a:r>
          </a:p>
          <a:p>
            <a:pPr marL="925700"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למנהל סמכות להאריך את מועד הגשת הבקשות (אך לא יותר מ-180 יום).</a:t>
            </a:r>
          </a:p>
          <a:p>
            <a:pPr marL="925700"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התביעה תוגש </a:t>
            </a:r>
            <a:r>
              <a:rPr lang="he-IL" b="1" dirty="0">
                <a:latin typeface="David" panose="020E0502060401010101" pitchFamily="34" charset="-79"/>
                <a:cs typeface="David" panose="020E0502060401010101" pitchFamily="34" charset="-79"/>
              </a:rPr>
              <a:t>באופן מקוון</a:t>
            </a:r>
            <a:r>
              <a:rPr lang="he-IL" dirty="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41</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48"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683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אופן הגשת הבקשות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מועד מתן החלטה לבקשה</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925700"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המנהל יקבע בהחלטה מנומקת את זכאותו של העוסק </a:t>
            </a:r>
            <a:r>
              <a:rPr lang="he-IL" b="1" dirty="0">
                <a:latin typeface="David" panose="020E0502060401010101" pitchFamily="34" charset="-79"/>
                <a:cs typeface="David" panose="020E0502060401010101" pitchFamily="34" charset="-79"/>
              </a:rPr>
              <a:t>תוך 8 חודשים </a:t>
            </a:r>
            <a:r>
              <a:rPr lang="he-IL" dirty="0">
                <a:latin typeface="David" panose="020E0502060401010101" pitchFamily="34" charset="-79"/>
                <a:cs typeface="David" panose="020E0502060401010101" pitchFamily="34" charset="-79"/>
              </a:rPr>
              <a:t>ממועד ההגשה (ואם ביקש פרטים נוספים – ניתן להאריך ב-30 ימים נוספים). </a:t>
            </a:r>
          </a:p>
          <a:p>
            <a:pPr marL="925700"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ביקש המנהל </a:t>
            </a:r>
            <a:r>
              <a:rPr lang="he-IL" b="1" dirty="0">
                <a:latin typeface="David" panose="020E0502060401010101" pitchFamily="34" charset="-79"/>
                <a:cs typeface="David" panose="020E0502060401010101" pitchFamily="34" charset="-79"/>
              </a:rPr>
              <a:t>פרטים נוספים</a:t>
            </a:r>
            <a:r>
              <a:rPr lang="he-IL" dirty="0">
                <a:latin typeface="David" panose="020E0502060401010101" pitchFamily="34" charset="-79"/>
                <a:cs typeface="David" panose="020E0502060401010101" pitchFamily="34" charset="-79"/>
              </a:rPr>
              <a:t> – לא יובא במניין התקופה למתן החלטה, פרק הזמן שבו העוסק לא מסר למנהל את הפרטים שנדרשו.  </a:t>
            </a:r>
          </a:p>
          <a:p>
            <a:pPr marL="925700"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לא קבע המנהל את הזכאות בתקופה האמורה – </a:t>
            </a:r>
            <a:r>
              <a:rPr lang="he-IL" b="1" dirty="0">
                <a:latin typeface="David" panose="020E0502060401010101" pitchFamily="34" charset="-79"/>
                <a:cs typeface="David" panose="020E0502060401010101" pitchFamily="34" charset="-79"/>
              </a:rPr>
              <a:t>יראו את הבקשה כאילו התקבלה</a:t>
            </a:r>
            <a:r>
              <a:rPr lang="he-IL" dirty="0">
                <a:latin typeface="David" panose="020E0502060401010101" pitchFamily="34" charset="-79"/>
                <a:cs typeface="David" panose="020E0502060401010101" pitchFamily="34" charset="-79"/>
              </a:rPr>
              <a:t>.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42</a:t>
            </a:fld>
            <a:endParaRPr lang="he-IL" dirty="0"/>
          </a:p>
        </p:txBody>
      </p:sp>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139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אופן הגשת הבקשות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מועד מתן החלטה לבקשה</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925700" indent="-812810" algn="just">
              <a:buClr>
                <a:srgbClr val="FF0000"/>
              </a:buClr>
              <a:buFont typeface="Wingdings" panose="05000000000000000000" pitchFamily="2" charset="2"/>
              <a:buChar char="ü"/>
            </a:pPr>
            <a:r>
              <a:rPr lang="he-IL" dirty="0">
                <a:latin typeface="David" panose="020E0502060401010101" pitchFamily="34" charset="-79"/>
                <a:cs typeface="David" panose="020E0502060401010101" pitchFamily="34" charset="-79"/>
              </a:rPr>
              <a:t>המנהל </a:t>
            </a:r>
            <a:r>
              <a:rPr lang="he-IL" dirty="0">
                <a:latin typeface="David" panose="020E0502060401010101" pitchFamily="34" charset="-79"/>
                <a:cs typeface="David" panose="020E0502060401010101" pitchFamily="34" charset="-79"/>
              </a:rPr>
              <a:t>רשאי, ביוזמתו או לבקשת העוסק לתקן את קביעתו תוך </a:t>
            </a:r>
            <a:r>
              <a:rPr lang="he-IL" b="1" dirty="0">
                <a:latin typeface="David" panose="020E0502060401010101" pitchFamily="34" charset="-79"/>
                <a:cs typeface="David" panose="020E0502060401010101" pitchFamily="34" charset="-79"/>
              </a:rPr>
              <a:t>4 שנים</a:t>
            </a:r>
            <a:r>
              <a:rPr lang="he-IL" dirty="0">
                <a:latin typeface="David" panose="020E0502060401010101" pitchFamily="34" charset="-79"/>
                <a:cs typeface="David" panose="020E0502060401010101" pitchFamily="34" charset="-79"/>
              </a:rPr>
              <a:t> מיום הקביעה, אם התגלו עובדות חדשות או אם מצא כי נפלה טעות בקביעה. </a:t>
            </a:r>
          </a:p>
          <a:p>
            <a:pPr marL="925700" indent="-812810" algn="just">
              <a:buClr>
                <a:srgbClr val="FF0000"/>
              </a:buClr>
              <a:buFont typeface="Wingdings" panose="05000000000000000000" pitchFamily="2" charset="2"/>
              <a:buChar char="ü"/>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43</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33"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839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אופן הגשת הבקשות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511602"/>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תשלום הפיצויים ותשלום מקדמות</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1.</a:t>
            </a:r>
            <a:r>
              <a:rPr lang="he-IL" dirty="0">
                <a:latin typeface="David" panose="020E0502060401010101" pitchFamily="34" charset="-79"/>
                <a:cs typeface="David" panose="020E0502060401010101" pitchFamily="34" charset="-79"/>
              </a:rPr>
              <a:t> לאחר קביעת המנהל לגבי זכאות העוסק לפיצויים – ישולמו הפיצויים </a:t>
            </a:r>
            <a:r>
              <a:rPr lang="he-IL" b="1" dirty="0">
                <a:latin typeface="David" panose="020E0502060401010101" pitchFamily="34" charset="-79"/>
                <a:cs typeface="David" panose="020E0502060401010101" pitchFamily="34" charset="-79"/>
              </a:rPr>
              <a:t>בהקדם ולא יאוחר מתום 14 ימים מקביעת הזכאות</a:t>
            </a:r>
            <a:r>
              <a:rPr lang="he-IL" dirty="0">
                <a:latin typeface="David" panose="020E0502060401010101" pitchFamily="34" charset="-79"/>
                <a:cs typeface="David" panose="020E0502060401010101" pitchFamily="34" charset="-79"/>
              </a:rPr>
              <a:t>. </a:t>
            </a: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2.</a:t>
            </a:r>
            <a:r>
              <a:rPr lang="he-IL" dirty="0">
                <a:latin typeface="David" panose="020E0502060401010101" pitchFamily="34" charset="-79"/>
                <a:cs typeface="David" panose="020E0502060401010101" pitchFamily="34" charset="-79"/>
              </a:rPr>
              <a:t> לא הודיע המנהל על החלטות </a:t>
            </a:r>
            <a:r>
              <a:rPr lang="he-IL" b="1" dirty="0">
                <a:latin typeface="David" panose="020E0502060401010101" pitchFamily="34" charset="-79"/>
                <a:cs typeface="David" panose="020E0502060401010101" pitchFamily="34" charset="-79"/>
              </a:rPr>
              <a:t>תוך 21 ימים</a:t>
            </a:r>
            <a:r>
              <a:rPr lang="he-IL" dirty="0">
                <a:latin typeface="David" panose="020E0502060401010101" pitchFamily="34" charset="-79"/>
                <a:cs typeface="David" panose="020E0502060401010101" pitchFamily="34" charset="-79"/>
              </a:rPr>
              <a:t> מהגשת התביעה – תשולם </a:t>
            </a:r>
            <a:r>
              <a:rPr lang="he-IL" b="1" dirty="0">
                <a:latin typeface="David" panose="020E0502060401010101" pitchFamily="34" charset="-79"/>
                <a:cs typeface="David" panose="020E0502060401010101" pitchFamily="34" charset="-79"/>
              </a:rPr>
              <a:t>מקדמה של 60% מסכום הפיצויים</a:t>
            </a:r>
            <a:r>
              <a:rPr lang="he-IL" dirty="0">
                <a:latin typeface="David" panose="020E0502060401010101" pitchFamily="34" charset="-79"/>
                <a:cs typeface="David" panose="020E0502060401010101" pitchFamily="34" charset="-79"/>
              </a:rPr>
              <a:t> (להנחת דעתו של המנהל). </a:t>
            </a: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3.</a:t>
            </a:r>
            <a:r>
              <a:rPr lang="he-IL" dirty="0">
                <a:latin typeface="David" panose="020E0502060401010101" pitchFamily="34" charset="-79"/>
                <a:cs typeface="David" panose="020E0502060401010101" pitchFamily="34" charset="-79"/>
              </a:rPr>
              <a:t> אין בתשלום המקדמה להשפיע על בקביעה הסופית </a:t>
            </a:r>
            <a:endParaRPr lang="he-IL" dirty="0">
              <a:latin typeface="David" panose="020E0502060401010101" pitchFamily="34" charset="-79"/>
              <a:cs typeface="David" panose="020E0502060401010101" pitchFamily="34" charset="-79"/>
            </a:endParaRPr>
          </a:p>
          <a:p>
            <a:pPr marL="925700" indent="-812810" algn="just">
              <a:buClr>
                <a:srgbClr val="FF0000"/>
              </a:buClr>
              <a:buFont typeface="Wingdings" panose="05000000000000000000" pitchFamily="2" charset="2"/>
              <a:buChar char="ü"/>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44</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4" y="9006382"/>
            <a:ext cx="3200356" cy="153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0315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אופן הגשת הבקשות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511602"/>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תשלום הפיצויים ותשלום מקדמות</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Clr>
                <a:srgbClr val="FF0000"/>
              </a:buClr>
              <a:buNone/>
            </a:pPr>
            <a:r>
              <a:rPr lang="he-IL" sz="5689" b="1" dirty="0">
                <a:solidFill>
                  <a:srgbClr val="FF0000"/>
                </a:solidFill>
                <a:latin typeface="David" panose="020E0502060401010101" pitchFamily="34" charset="-79"/>
                <a:cs typeface="David" panose="020E0502060401010101" pitchFamily="34" charset="-79"/>
              </a:rPr>
              <a:t>4.</a:t>
            </a:r>
            <a:r>
              <a:rPr lang="he-IL" sz="5689" dirty="0">
                <a:latin typeface="David" panose="020E0502060401010101" pitchFamily="34" charset="-79"/>
                <a:cs typeface="David" panose="020E0502060401010101" pitchFamily="34" charset="-79"/>
              </a:rPr>
              <a:t> לא הודיע המנהל על החלטות </a:t>
            </a:r>
            <a:r>
              <a:rPr lang="he-IL" sz="5689" b="1" dirty="0">
                <a:latin typeface="David" panose="020E0502060401010101" pitchFamily="34" charset="-79"/>
                <a:cs typeface="David" panose="020E0502060401010101" pitchFamily="34" charset="-79"/>
              </a:rPr>
              <a:t>בתוך 150 ימים</a:t>
            </a:r>
            <a:r>
              <a:rPr lang="he-IL" sz="5689" dirty="0">
                <a:latin typeface="David" panose="020E0502060401010101" pitchFamily="34" charset="-79"/>
                <a:cs typeface="David" panose="020E0502060401010101" pitchFamily="34" charset="-79"/>
              </a:rPr>
              <a:t> מהגשת התביעה – תשולם </a:t>
            </a:r>
            <a:r>
              <a:rPr lang="he-IL" sz="5689" b="1" dirty="0">
                <a:latin typeface="David" panose="020E0502060401010101" pitchFamily="34" charset="-79"/>
                <a:cs typeface="David" panose="020E0502060401010101" pitchFamily="34" charset="-79"/>
              </a:rPr>
              <a:t>מקדמה נוספת של 10%</a:t>
            </a:r>
            <a:r>
              <a:rPr lang="he-IL" sz="5689" dirty="0">
                <a:latin typeface="David" panose="020E0502060401010101" pitchFamily="34" charset="-79"/>
                <a:cs typeface="David" panose="020E0502060401010101" pitchFamily="34" charset="-79"/>
              </a:rPr>
              <a:t> מסכום הפיצויים (להנחת דעתו של המנהל). </a:t>
            </a:r>
          </a:p>
          <a:p>
            <a:pPr marL="801521" indent="-688631" algn="just">
              <a:buClr>
                <a:srgbClr val="FF0000"/>
              </a:buClr>
              <a:buNone/>
            </a:pPr>
            <a:r>
              <a:rPr lang="he-IL" sz="5689" b="1" dirty="0">
                <a:solidFill>
                  <a:srgbClr val="FF0000"/>
                </a:solidFill>
                <a:latin typeface="David" panose="020E0502060401010101" pitchFamily="34" charset="-79"/>
                <a:cs typeface="David" panose="020E0502060401010101" pitchFamily="34" charset="-79"/>
              </a:rPr>
              <a:t>5.</a:t>
            </a:r>
            <a:r>
              <a:rPr lang="he-IL" sz="5689" dirty="0">
                <a:latin typeface="David" panose="020E0502060401010101" pitchFamily="34" charset="-79"/>
                <a:cs typeface="David" panose="020E0502060401010101" pitchFamily="34" charset="-79"/>
              </a:rPr>
              <a:t> על סכום הפיצויים </a:t>
            </a:r>
            <a:r>
              <a:rPr lang="he-IL" sz="5689" b="1" dirty="0">
                <a:latin typeface="David" panose="020E0502060401010101" pitchFamily="34" charset="-79"/>
                <a:cs typeface="David" panose="020E0502060401010101" pitchFamily="34" charset="-79"/>
              </a:rPr>
              <a:t>יתווספו הפרשי הצמדה וריבית</a:t>
            </a:r>
            <a:r>
              <a:rPr lang="he-IL" sz="5689" dirty="0">
                <a:latin typeface="David" panose="020E0502060401010101" pitchFamily="34" charset="-79"/>
                <a:cs typeface="David" panose="020E0502060401010101" pitchFamily="34" charset="-79"/>
              </a:rPr>
              <a:t> מיום הגשת התביעה ועד ליום התשלום בפועל. </a:t>
            </a:r>
            <a:endParaRPr lang="he-IL" sz="5689" dirty="0">
              <a:latin typeface="David" panose="020E0502060401010101" pitchFamily="34" charset="-79"/>
              <a:cs typeface="David" panose="020E0502060401010101" pitchFamily="34" charset="-79"/>
            </a:endParaRPr>
          </a:p>
          <a:p>
            <a:pPr marL="925700" indent="-812810" algn="just">
              <a:buClr>
                <a:srgbClr val="FF0000"/>
              </a:buClr>
              <a:buFont typeface="Wingdings" panose="05000000000000000000" pitchFamily="2" charset="2"/>
              <a:buChar char="ü"/>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45</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4" y="9006382"/>
            <a:ext cx="3200356" cy="153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69143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אופן הגשת הבקשות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511602"/>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תשלום ביתר ובחסר</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1.</a:t>
            </a:r>
            <a:r>
              <a:rPr lang="he-IL" dirty="0">
                <a:latin typeface="David" panose="020E0502060401010101" pitchFamily="34" charset="-79"/>
                <a:cs typeface="David" panose="020E0502060401010101" pitchFamily="34" charset="-79"/>
              </a:rPr>
              <a:t> שולמו לניזוק פיצויים לרבות מקדמה בסכום עולה על סכום הפיצוי שהוא זכאי – יחזיר את סכום היתר </a:t>
            </a:r>
            <a:r>
              <a:rPr lang="he-IL" b="1" dirty="0">
                <a:latin typeface="David" panose="020E0502060401010101" pitchFamily="34" charset="-79"/>
                <a:cs typeface="David" panose="020E0502060401010101" pitchFamily="34" charset="-79"/>
              </a:rPr>
              <a:t>תוך 90 ימים</a:t>
            </a:r>
            <a:r>
              <a:rPr lang="he-IL" dirty="0">
                <a:latin typeface="David" panose="020E0502060401010101" pitchFamily="34" charset="-79"/>
                <a:cs typeface="David" panose="020E0502060401010101" pitchFamily="34" charset="-79"/>
              </a:rPr>
              <a:t> מיום שקיבל דרישת החזר בתוספת הפרשי הצמדה וריבית. </a:t>
            </a: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2.</a:t>
            </a:r>
            <a:r>
              <a:rPr lang="he-IL" dirty="0">
                <a:latin typeface="David" panose="020E0502060401010101" pitchFamily="34" charset="-79"/>
                <a:cs typeface="David" panose="020E0502060401010101" pitchFamily="34" charset="-79"/>
              </a:rPr>
              <a:t> על סכום היתר לרבות הפרשי ההצמדה והריבית יחולו הוראות </a:t>
            </a:r>
            <a:r>
              <a:rPr lang="he-IL" b="1" dirty="0">
                <a:latin typeface="David" panose="020E0502060401010101" pitchFamily="34" charset="-79"/>
                <a:cs typeface="David" panose="020E0502060401010101" pitchFamily="34" charset="-79"/>
              </a:rPr>
              <a:t>פקודת המסים (גבייה)</a:t>
            </a:r>
            <a:r>
              <a:rPr lang="he-IL" dirty="0">
                <a:latin typeface="David" panose="020E0502060401010101" pitchFamily="34" charset="-79"/>
                <a:cs typeface="David" panose="020E0502060401010101" pitchFamily="34" charset="-79"/>
              </a:rPr>
              <a:t>. </a:t>
            </a: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3.</a:t>
            </a:r>
            <a:r>
              <a:rPr lang="he-IL" dirty="0">
                <a:latin typeface="David" panose="020E0502060401010101" pitchFamily="34" charset="-79"/>
                <a:cs typeface="David" panose="020E0502060401010101" pitchFamily="34" charset="-79"/>
              </a:rPr>
              <a:t> שולם לניזוק פיצויים לרבות מקדמה בסכום הנמוך מהסכום לו הוא זכאי – ישולם לו ההפרש </a:t>
            </a:r>
            <a:r>
              <a:rPr lang="he-IL" b="1" dirty="0">
                <a:latin typeface="David" panose="020E0502060401010101" pitchFamily="34" charset="-79"/>
                <a:cs typeface="David" panose="020E0502060401010101" pitchFamily="34" charset="-79"/>
              </a:rPr>
              <a:t>בתוספת הפרשי הצמדה וריבית</a:t>
            </a:r>
            <a:r>
              <a:rPr lang="he-IL" dirty="0">
                <a:latin typeface="David" panose="020E0502060401010101" pitchFamily="34" charset="-79"/>
                <a:cs typeface="David" panose="020E0502060401010101" pitchFamily="34" charset="-79"/>
              </a:rPr>
              <a:t>.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46</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4" y="9190414"/>
            <a:ext cx="2816313" cy="134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3980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אופן הגשת הבקשות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511602"/>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קנס בשל הגשת תביעה ביתר</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4780904" indent="-4668014" algn="just">
              <a:buClr>
                <a:srgbClr val="FF0000"/>
              </a:buClr>
              <a:buNone/>
            </a:pPr>
            <a:r>
              <a:rPr lang="he-IL" b="1" dirty="0">
                <a:solidFill>
                  <a:srgbClr val="00B050"/>
                </a:solidFill>
                <a:latin typeface="David" panose="020E0502060401010101" pitchFamily="34" charset="-79"/>
                <a:cs typeface="David" panose="020E0502060401010101" pitchFamily="34" charset="-79"/>
              </a:rPr>
              <a:t>"</a:t>
            </a:r>
            <a:r>
              <a:rPr lang="he-IL" b="1" u="sng" dirty="0">
                <a:solidFill>
                  <a:srgbClr val="00B050"/>
                </a:solidFill>
                <a:latin typeface="David" panose="020E0502060401010101" pitchFamily="34" charset="-79"/>
                <a:cs typeface="David" panose="020E0502060401010101" pitchFamily="34" charset="-79"/>
              </a:rPr>
              <a:t>סכום ההפרש</a:t>
            </a:r>
            <a:r>
              <a:rPr lang="he-IL" b="1" dirty="0">
                <a:solidFill>
                  <a:srgbClr val="00B050"/>
                </a:solidFill>
                <a:latin typeface="David" panose="020E0502060401010101" pitchFamily="34" charset="-79"/>
                <a:cs typeface="David" panose="020E0502060401010101" pitchFamily="34" charset="-79"/>
              </a:rPr>
              <a:t>"</a:t>
            </a:r>
            <a:r>
              <a:rPr lang="he-IL" b="1" dirty="0">
                <a:solidFill>
                  <a:srgbClr val="FF0000"/>
                </a:solidFill>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a:t>
            </a:r>
            <a:r>
              <a:rPr lang="he-IL" b="1" dirty="0">
                <a:solidFill>
                  <a:srgbClr val="FF0000"/>
                </a:solidFill>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ההפרש בין סכום התביעה שהגיש הניזוק לסכום הפיצויים שקבע המנהל.</a:t>
            </a:r>
            <a:r>
              <a:rPr lang="he-IL" b="1" dirty="0">
                <a:solidFill>
                  <a:srgbClr val="FF0000"/>
                </a:solidFill>
                <a:latin typeface="David" panose="020E0502060401010101" pitchFamily="34" charset="-79"/>
                <a:cs typeface="David" panose="020E0502060401010101" pitchFamily="34" charset="-79"/>
              </a:rPr>
              <a:t> </a:t>
            </a:r>
          </a:p>
          <a:p>
            <a:pPr marL="4780904" indent="-4668014" algn="just">
              <a:buClr>
                <a:srgbClr val="FF0000"/>
              </a:buClr>
              <a:buNone/>
            </a:pPr>
            <a:r>
              <a:rPr lang="he-IL" b="1" dirty="0">
                <a:solidFill>
                  <a:srgbClr val="00B050"/>
                </a:solidFill>
                <a:latin typeface="David" panose="020E0502060401010101" pitchFamily="34" charset="-79"/>
                <a:cs typeface="David" panose="020E0502060401010101" pitchFamily="34" charset="-79"/>
              </a:rPr>
              <a:t>"</a:t>
            </a:r>
            <a:r>
              <a:rPr lang="he-IL" b="1" u="sng" dirty="0">
                <a:solidFill>
                  <a:srgbClr val="00B050"/>
                </a:solidFill>
                <a:latin typeface="David" panose="020E0502060401010101" pitchFamily="34" charset="-79"/>
                <a:cs typeface="David" panose="020E0502060401010101" pitchFamily="34" charset="-79"/>
              </a:rPr>
              <a:t>עסקה מלאכותית או בדויה</a:t>
            </a:r>
            <a:r>
              <a:rPr lang="he-IL" b="1" dirty="0">
                <a:solidFill>
                  <a:srgbClr val="00B050"/>
                </a:solidFill>
                <a:latin typeface="David" panose="020E0502060401010101" pitchFamily="34" charset="-79"/>
                <a:cs typeface="David" panose="020E0502060401010101" pitchFamily="34" charset="-79"/>
              </a:rPr>
              <a:t>"</a:t>
            </a:r>
            <a:r>
              <a:rPr lang="he-IL" b="1" dirty="0">
                <a:solidFill>
                  <a:srgbClr val="FF0000"/>
                </a:solidFill>
                <a:latin typeface="David" panose="020E0502060401010101" pitchFamily="34" charset="-79"/>
                <a:cs typeface="David" panose="020E0502060401010101" pitchFamily="34" charset="-79"/>
              </a:rPr>
              <a:t> </a:t>
            </a:r>
          </a:p>
          <a:p>
            <a:pPr marL="158046" indent="-45156" algn="just">
              <a:buClr>
                <a:srgbClr val="FF0000"/>
              </a:buClr>
              <a:buNone/>
            </a:pPr>
            <a:r>
              <a:rPr lang="he-IL" dirty="0">
                <a:latin typeface="David" panose="020E0502060401010101" pitchFamily="34" charset="-79"/>
                <a:cs typeface="David" panose="020E0502060401010101" pitchFamily="34" charset="-79"/>
              </a:rPr>
              <a:t>היה המנהל סבור כי עסקה מגדילה או עלולה להגדיל את סכום הפיצוי היא מלאכותית או בדויה או שאחת ממטרותיה העיקריות של העסקה היא הגדלה בלתי אותה של סכום הפיצוי  - </a:t>
            </a:r>
            <a:r>
              <a:rPr lang="he-IL" b="1" dirty="0">
                <a:latin typeface="David" panose="020E0502060401010101" pitchFamily="34" charset="-79"/>
                <a:cs typeface="David" panose="020E0502060401010101" pitchFamily="34" charset="-79"/>
              </a:rPr>
              <a:t>רשאי הוא להתעלם מהעסקה </a:t>
            </a:r>
            <a:r>
              <a:rPr lang="he-IL" dirty="0">
                <a:latin typeface="David" panose="020E0502060401010101" pitchFamily="34" charset="-79"/>
                <a:cs typeface="David" panose="020E0502060401010101" pitchFamily="34" charset="-79"/>
              </a:rPr>
              <a:t>לצורך קביעת הפיצוי. </a:t>
            </a:r>
          </a:p>
          <a:p>
            <a:pPr marL="4780904" indent="-4668014" algn="just">
              <a:buClr>
                <a:srgbClr val="FF0000"/>
              </a:buClr>
              <a:buNone/>
            </a:pPr>
            <a:endParaRPr lang="he-IL" sz="5689" b="1" dirty="0">
              <a:solidFill>
                <a:srgbClr val="FF0000"/>
              </a:solidFill>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47</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4" y="9190414"/>
            <a:ext cx="2816313" cy="134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670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אופן הגשת הבקשות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511602"/>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קנס בשל הגשת תביעה ביתר</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Clr>
                <a:srgbClr val="FF0000"/>
              </a:buClr>
              <a:buNone/>
            </a:pPr>
            <a:r>
              <a:rPr lang="he-IL" sz="5689" b="1" dirty="0">
                <a:solidFill>
                  <a:srgbClr val="FF0000"/>
                </a:solidFill>
                <a:latin typeface="David" panose="020E0502060401010101" pitchFamily="34" charset="-79"/>
                <a:cs typeface="David" panose="020E0502060401010101" pitchFamily="34" charset="-79"/>
              </a:rPr>
              <a:t>1.</a:t>
            </a:r>
            <a:r>
              <a:rPr lang="he-IL" sz="5689" dirty="0">
                <a:latin typeface="David" panose="020E0502060401010101" pitchFamily="34" charset="-79"/>
                <a:cs typeface="David" panose="020E0502060401010101" pitchFamily="34" charset="-79"/>
              </a:rPr>
              <a:t> עוסק שסכום ההפרש  </a:t>
            </a:r>
            <a:r>
              <a:rPr lang="he-IL" sz="5689" b="1" dirty="0">
                <a:latin typeface="David" panose="020E0502060401010101" pitchFamily="34" charset="-79"/>
                <a:cs typeface="David" panose="020E0502060401010101" pitchFamily="34" charset="-79"/>
              </a:rPr>
              <a:t>עולה 50%</a:t>
            </a:r>
            <a:r>
              <a:rPr lang="he-IL" sz="5689" dirty="0">
                <a:latin typeface="David" panose="020E0502060401010101" pitchFamily="34" charset="-79"/>
                <a:cs typeface="David" panose="020E0502060401010101" pitchFamily="34" charset="-79"/>
              </a:rPr>
              <a:t> ולא הוכיח להנחת דעתו של המנהל שלא התרשל בערכית התביעה – יהיה חייב בקנס בשיעור </a:t>
            </a:r>
            <a:r>
              <a:rPr lang="he-IL" sz="5689" b="1" dirty="0">
                <a:solidFill>
                  <a:srgbClr val="00B050"/>
                </a:solidFill>
                <a:latin typeface="David" panose="020E0502060401010101" pitchFamily="34" charset="-79"/>
                <a:cs typeface="David" panose="020E0502060401010101" pitchFamily="34" charset="-79"/>
              </a:rPr>
              <a:t>25%</a:t>
            </a:r>
            <a:r>
              <a:rPr lang="he-IL" sz="5689" b="1" dirty="0">
                <a:latin typeface="David" panose="020E0502060401010101" pitchFamily="34" charset="-79"/>
                <a:cs typeface="David" panose="020E0502060401010101" pitchFamily="34" charset="-79"/>
              </a:rPr>
              <a:t> מסכום ההפרש</a:t>
            </a:r>
            <a:r>
              <a:rPr lang="he-IL" sz="5689" dirty="0">
                <a:latin typeface="David" panose="020E0502060401010101" pitchFamily="34" charset="-79"/>
                <a:cs typeface="David" panose="020E0502060401010101" pitchFamily="34" charset="-79"/>
              </a:rPr>
              <a:t>. </a:t>
            </a:r>
          </a:p>
          <a:p>
            <a:pPr marL="158046" indent="-45156" algn="just">
              <a:buClr>
                <a:srgbClr val="FF0000"/>
              </a:buClr>
              <a:buNone/>
            </a:pPr>
            <a:r>
              <a:rPr lang="he-IL" sz="5689" b="1" dirty="0">
                <a:latin typeface="David" panose="020E0502060401010101" pitchFamily="34" charset="-79"/>
                <a:cs typeface="David" panose="020E0502060401010101" pitchFamily="34" charset="-79"/>
              </a:rPr>
              <a:t>2.</a:t>
            </a:r>
            <a:r>
              <a:rPr lang="he-IL" sz="5689" dirty="0">
                <a:latin typeface="David" panose="020E0502060401010101" pitchFamily="34" charset="-79"/>
                <a:cs typeface="David" panose="020E0502060401010101" pitchFamily="34" charset="-79"/>
              </a:rPr>
              <a:t> אם סכום הפרש </a:t>
            </a:r>
            <a:r>
              <a:rPr lang="he-IL" sz="5689" b="1" dirty="0">
                <a:latin typeface="David" panose="020E0502060401010101" pitchFamily="34" charset="-79"/>
                <a:cs typeface="David" panose="020E0502060401010101" pitchFamily="34" charset="-79"/>
              </a:rPr>
              <a:t>עולה על 15,000</a:t>
            </a:r>
            <a:r>
              <a:rPr lang="he-IL" sz="5689" dirty="0">
                <a:latin typeface="David" panose="020E0502060401010101" pitchFamily="34" charset="-79"/>
                <a:cs typeface="David" panose="020E0502060401010101" pitchFamily="34" charset="-79"/>
              </a:rPr>
              <a:t>, והוא </a:t>
            </a:r>
            <a:r>
              <a:rPr lang="he-IL" sz="5689" b="1" dirty="0">
                <a:latin typeface="David" panose="020E0502060401010101" pitchFamily="34" charset="-79"/>
                <a:cs typeface="David" panose="020E0502060401010101" pitchFamily="34" charset="-79"/>
              </a:rPr>
              <a:t>עולה על 50%</a:t>
            </a:r>
            <a:r>
              <a:rPr lang="he-IL" sz="5689" dirty="0">
                <a:latin typeface="David" panose="020E0502060401010101" pitchFamily="34" charset="-79"/>
                <a:cs typeface="David" panose="020E0502060401010101" pitchFamily="34" charset="-79"/>
              </a:rPr>
              <a:t> מסכום ההפרש ונקבע בקביעה סופית שדובר </a:t>
            </a:r>
            <a:r>
              <a:rPr lang="he-IL" sz="5689" b="1" dirty="0">
                <a:latin typeface="David" panose="020E0502060401010101" pitchFamily="34" charset="-79"/>
                <a:cs typeface="David" panose="020E0502060401010101" pitchFamily="34" charset="-79"/>
              </a:rPr>
              <a:t>בעסקה מלאכותית </a:t>
            </a:r>
            <a:r>
              <a:rPr lang="he-IL" sz="5689" dirty="0">
                <a:latin typeface="David" panose="020E0502060401010101" pitchFamily="34" charset="-79"/>
                <a:cs typeface="David" panose="020E0502060401010101" pitchFamily="34" charset="-79"/>
              </a:rPr>
              <a:t>(שלא דווחה)</a:t>
            </a:r>
            <a:r>
              <a:rPr lang="he-IL" sz="5689" b="1" dirty="0">
                <a:latin typeface="David" panose="020E0502060401010101" pitchFamily="34" charset="-79"/>
                <a:cs typeface="David" panose="020E0502060401010101" pitchFamily="34" charset="-79"/>
              </a:rPr>
              <a:t> או בדויה</a:t>
            </a:r>
            <a:r>
              <a:rPr lang="he-IL" sz="5689" dirty="0">
                <a:latin typeface="David" panose="020E0502060401010101" pitchFamily="34" charset="-79"/>
                <a:cs typeface="David" panose="020E0502060401010101" pitchFamily="34" charset="-79"/>
              </a:rPr>
              <a:t> – יהיה חייב בקנס בשיעור </a:t>
            </a:r>
            <a:r>
              <a:rPr lang="he-IL" sz="5689" b="1" dirty="0">
                <a:solidFill>
                  <a:srgbClr val="00B050"/>
                </a:solidFill>
                <a:latin typeface="David" panose="020E0502060401010101" pitchFamily="34" charset="-79"/>
                <a:cs typeface="David" panose="020E0502060401010101" pitchFamily="34" charset="-79"/>
              </a:rPr>
              <a:t>40%</a:t>
            </a:r>
            <a:r>
              <a:rPr lang="he-IL" sz="5689" b="1" dirty="0">
                <a:latin typeface="David" panose="020E0502060401010101" pitchFamily="34" charset="-79"/>
                <a:cs typeface="David" panose="020E0502060401010101" pitchFamily="34" charset="-79"/>
              </a:rPr>
              <a:t> מסכום ההפרש</a:t>
            </a:r>
            <a:r>
              <a:rPr lang="he-IL" sz="5689" dirty="0">
                <a:latin typeface="David" panose="020E0502060401010101" pitchFamily="34" charset="-79"/>
                <a:cs typeface="David" panose="020E0502060401010101" pitchFamily="34" charset="-79"/>
              </a:rPr>
              <a:t>.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48</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47" y="9172089"/>
            <a:ext cx="2816313" cy="134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386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אופן הגשת הבקשות לפיצוי</a:t>
            </a:r>
            <a:endParaRPr lang="he-IL" sz="7111" b="1" u="sng" dirty="0">
              <a:solidFill>
                <a:srgbClr val="00B0F0"/>
              </a:solidFill>
            </a:endParaRPr>
          </a:p>
        </p:txBody>
      </p:sp>
      <p:sp>
        <p:nvSpPr>
          <p:cNvPr id="3" name="מציין מיקום תוכן 2"/>
          <p:cNvSpPr>
            <a:spLocks noGrp="1"/>
          </p:cNvSpPr>
          <p:nvPr>
            <p:ph idx="1"/>
          </p:nvPr>
        </p:nvSpPr>
        <p:spPr>
          <a:xfrm>
            <a:off x="812800" y="2511602"/>
            <a:ext cx="14740025" cy="7040782"/>
          </a:xfrm>
        </p:spPr>
        <p:txBody>
          <a:bodyPr>
            <a:normAutofit lnSpcReduction="10000"/>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השגה וערר</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1.</a:t>
            </a:r>
            <a:r>
              <a:rPr lang="he-IL" dirty="0">
                <a:latin typeface="David" panose="020E0502060401010101" pitchFamily="34" charset="-79"/>
                <a:cs typeface="David" panose="020E0502060401010101" pitchFamily="34" charset="-79"/>
              </a:rPr>
              <a:t> הרואה עצמו נפגע מהחלטת המנהל בנוגע לפיצויים לרבות בנוגע להטלת קנס  - רשאי להגיש השגה </a:t>
            </a:r>
            <a:r>
              <a:rPr lang="he-IL" b="1" dirty="0">
                <a:latin typeface="David" panose="020E0502060401010101" pitchFamily="34" charset="-79"/>
                <a:cs typeface="David" panose="020E0502060401010101" pitchFamily="34" charset="-79"/>
              </a:rPr>
              <a:t>תוך 60 ימים</a:t>
            </a:r>
            <a:r>
              <a:rPr lang="he-IL" dirty="0">
                <a:latin typeface="David" panose="020E0502060401010101" pitchFamily="34" charset="-79"/>
                <a:cs typeface="David" panose="020E0502060401010101" pitchFamily="34" charset="-79"/>
              </a:rPr>
              <a:t> לעובד רשות המסים שהמנהל יסמיך. </a:t>
            </a: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2.</a:t>
            </a:r>
            <a:r>
              <a:rPr lang="he-IL" dirty="0">
                <a:latin typeface="David" panose="020E0502060401010101" pitchFamily="34" charset="-79"/>
                <a:cs typeface="David" panose="020E0502060401010101" pitchFamily="34" charset="-79"/>
              </a:rPr>
              <a:t> ההשגה תוגש באופן מקוון. העובד שיוסמך רשאי לדון ולהכריע בהשגה על פי </a:t>
            </a:r>
            <a:r>
              <a:rPr lang="he-IL" b="1" dirty="0">
                <a:latin typeface="David" panose="020E0502060401010101" pitchFamily="34" charset="-79"/>
                <a:cs typeface="David" panose="020E0502060401010101" pitchFamily="34" charset="-79"/>
              </a:rPr>
              <a:t>טענות וראיות שיוגשו בכתב בלבד</a:t>
            </a:r>
            <a:r>
              <a:rPr lang="he-IL" dirty="0">
                <a:latin typeface="David" panose="020E0502060401010101" pitchFamily="34" charset="-79"/>
                <a:cs typeface="David" panose="020E0502060401010101" pitchFamily="34" charset="-79"/>
              </a:rPr>
              <a:t>. </a:t>
            </a: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3.</a:t>
            </a:r>
            <a:r>
              <a:rPr lang="he-IL" dirty="0">
                <a:latin typeface="David" panose="020E0502060401010101" pitchFamily="34" charset="-79"/>
                <a:cs typeface="David" panose="020E0502060401010101" pitchFamily="34" charset="-79"/>
              </a:rPr>
              <a:t> החלטה בהשגה תינתן </a:t>
            </a:r>
            <a:r>
              <a:rPr lang="he-IL" b="1" dirty="0">
                <a:latin typeface="David" panose="020E0502060401010101" pitchFamily="34" charset="-79"/>
                <a:cs typeface="David" panose="020E0502060401010101" pitchFamily="34" charset="-79"/>
              </a:rPr>
              <a:t>תוך 8 חודשים</a:t>
            </a:r>
            <a:r>
              <a:rPr lang="he-IL" dirty="0">
                <a:latin typeface="David" panose="020E0502060401010101" pitchFamily="34" charset="-79"/>
                <a:cs typeface="David" panose="020E0502060401010101" pitchFamily="34" charset="-79"/>
              </a:rPr>
              <a:t> מיום ההשגה או תוך 30 ימים מיום שאישר שקיבל את כל המסמכים – כמאוחר. </a:t>
            </a:r>
          </a:p>
          <a:p>
            <a:pPr marL="801521" indent="-688631" algn="just">
              <a:buClr>
                <a:srgbClr val="FF0000"/>
              </a:buClr>
              <a:buNone/>
            </a:pPr>
            <a:r>
              <a:rPr lang="he-IL" dirty="0">
                <a:latin typeface="David" panose="020E0502060401010101" pitchFamily="34" charset="-79"/>
                <a:cs typeface="David" panose="020E0502060401010101" pitchFamily="34" charset="-79"/>
              </a:rPr>
              <a:t>	ניתן להאריך את המועד, מטעמים מיוחדים, </a:t>
            </a:r>
            <a:r>
              <a:rPr lang="he-IL" b="1" dirty="0">
                <a:latin typeface="David" panose="020E0502060401010101" pitchFamily="34" charset="-79"/>
                <a:cs typeface="David" panose="020E0502060401010101" pitchFamily="34" charset="-79"/>
              </a:rPr>
              <a:t>עד שנה</a:t>
            </a:r>
            <a:r>
              <a:rPr lang="he-IL" dirty="0">
                <a:latin typeface="David" panose="020E0502060401010101" pitchFamily="34" charset="-79"/>
                <a:cs typeface="David" panose="020E0502060401010101" pitchFamily="34" charset="-79"/>
              </a:rPr>
              <a:t>.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49</a:t>
            </a:fld>
            <a:endParaRPr lang="he-IL" dirty="0"/>
          </a:p>
        </p:txBody>
      </p:sp>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חלוקת הארץ לאזורי פיצוי</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u="sng" dirty="0">
                <a:solidFill>
                  <a:srgbClr val="FF0000"/>
                </a:solidFill>
                <a:latin typeface="David" panose="020E0502060401010101" pitchFamily="34" charset="-79"/>
                <a:cs typeface="David" panose="020E0502060401010101" pitchFamily="34" charset="-79"/>
              </a:rPr>
              <a:t>הזכאות למסלולי פיצוי</a:t>
            </a:r>
            <a:endParaRPr lang="he-IL" sz="5689" dirty="0">
              <a:latin typeface="David" panose="020E0502060401010101" pitchFamily="34" charset="-79"/>
              <a:cs typeface="David" panose="020E0502060401010101" pitchFamily="34" charset="-79"/>
            </a:endParaRPr>
          </a:p>
          <a:p>
            <a:pPr marL="801521" indent="-688631" algn="just">
              <a:buNone/>
            </a:pP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None/>
            </a:pP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None/>
            </a:pPr>
            <a:endParaRPr lang="he-IL" sz="4267" dirty="0">
              <a:latin typeface="David" panose="020E0502060401010101" pitchFamily="34" charset="-79"/>
              <a:cs typeface="David" panose="020E0502060401010101" pitchFamily="34" charset="-79"/>
            </a:endParaRPr>
          </a:p>
          <a:p>
            <a:pPr marL="801521" indent="-688631" algn="just">
              <a:buNone/>
            </a:pPr>
            <a:endParaRPr lang="he-IL" sz="4267"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5</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688284" y="4559830"/>
            <a:ext cx="4608512" cy="3156505"/>
          </a:xfrm>
          <a:prstGeom prst="rect">
            <a:avLst/>
          </a:prstGeom>
          <a:noFill/>
          <a:ln w="19050">
            <a:noFill/>
          </a:ln>
        </p:spPr>
        <p:txBody>
          <a:bodyPr wrap="square" rtlCol="1">
            <a:spAutoFit/>
          </a:bodyPr>
          <a:lstStyle/>
          <a:p>
            <a:pPr marL="801521" indent="-688631" algn="just"/>
            <a:r>
              <a:rPr lang="he-IL" sz="4978" b="1" u="sng" dirty="0">
                <a:latin typeface="David" panose="020E0502060401010101" pitchFamily="34" charset="-79"/>
                <a:cs typeface="David" panose="020E0502060401010101" pitchFamily="34" charset="-79"/>
              </a:rPr>
              <a:t>יישובי </a:t>
            </a:r>
            <a:r>
              <a:rPr lang="he-IL" sz="4978" b="1" u="sng" dirty="0">
                <a:latin typeface="David" panose="020E0502060401010101" pitchFamily="34" charset="-79"/>
                <a:cs typeface="David" panose="020E0502060401010101" pitchFamily="34" charset="-79"/>
              </a:rPr>
              <a:t>ספר</a:t>
            </a:r>
            <a:endParaRPr lang="he-IL" sz="5689" b="1" u="sng" dirty="0">
              <a:latin typeface="David" panose="020E0502060401010101" pitchFamily="34" charset="-79"/>
              <a:cs typeface="David" panose="020E0502060401010101" pitchFamily="34" charset="-79"/>
            </a:endParaRPr>
          </a:p>
          <a:p>
            <a:r>
              <a:rPr lang="he-IL" sz="4978" b="1" dirty="0">
                <a:solidFill>
                  <a:srgbClr val="FF0000"/>
                </a:solidFill>
                <a:latin typeface="David" panose="020E0502060401010101" pitchFamily="34" charset="-79"/>
                <a:cs typeface="David" panose="020E0502060401010101" pitchFamily="34" charset="-79"/>
              </a:rPr>
              <a:t>1. מסלול אדום</a:t>
            </a:r>
          </a:p>
          <a:p>
            <a:r>
              <a:rPr lang="he-IL" sz="4978" b="1" dirty="0">
                <a:solidFill>
                  <a:schemeClr val="accent1"/>
                </a:solidFill>
                <a:latin typeface="David" panose="020E0502060401010101" pitchFamily="34" charset="-79"/>
                <a:cs typeface="David" panose="020E0502060401010101" pitchFamily="34" charset="-79"/>
              </a:rPr>
              <a:t>2. מסלול כתום</a:t>
            </a:r>
          </a:p>
          <a:p>
            <a:r>
              <a:rPr lang="he-IL" sz="4978" b="1" dirty="0">
                <a:solidFill>
                  <a:srgbClr val="00B050"/>
                </a:solidFill>
                <a:latin typeface="David" panose="020E0502060401010101" pitchFamily="34" charset="-79"/>
                <a:cs typeface="David" panose="020E0502060401010101" pitchFamily="34" charset="-79"/>
              </a:rPr>
              <a:t>3. מסלול ירוק</a:t>
            </a:r>
            <a:endParaRPr lang="he-IL" sz="4978" b="1" dirty="0">
              <a:solidFill>
                <a:srgbClr val="00B050"/>
              </a:solidFill>
              <a:latin typeface="David" panose="020E0502060401010101" pitchFamily="34" charset="-79"/>
              <a:cs typeface="David" panose="020E0502060401010101" pitchFamily="34" charset="-79"/>
            </a:endParaRPr>
          </a:p>
        </p:txBody>
      </p:sp>
      <p:sp>
        <p:nvSpPr>
          <p:cNvPr id="11" name="TextBox 10"/>
          <p:cNvSpPr txBox="1"/>
          <p:nvPr/>
        </p:nvSpPr>
        <p:spPr>
          <a:xfrm>
            <a:off x="5055659" y="4687844"/>
            <a:ext cx="5376597" cy="2335704"/>
          </a:xfrm>
          <a:prstGeom prst="rect">
            <a:avLst/>
          </a:prstGeom>
          <a:noFill/>
          <a:ln w="19050">
            <a:noFill/>
          </a:ln>
        </p:spPr>
        <p:txBody>
          <a:bodyPr wrap="square" rtlCol="1">
            <a:spAutoFit/>
          </a:bodyPr>
          <a:lstStyle/>
          <a:p>
            <a:pPr marL="801521" indent="-688631" algn="just"/>
            <a:r>
              <a:rPr lang="he-IL" sz="4622" b="1" u="sng" dirty="0">
                <a:latin typeface="David" panose="020E0502060401010101" pitchFamily="34" charset="-79"/>
                <a:cs typeface="David" panose="020E0502060401010101" pitchFamily="34" charset="-79"/>
              </a:rPr>
              <a:t>יישובי האזור המיוחד</a:t>
            </a:r>
            <a:endParaRPr lang="he-IL" sz="4622" b="1" u="sng" dirty="0">
              <a:latin typeface="David" panose="020E0502060401010101" pitchFamily="34" charset="-79"/>
              <a:cs typeface="David" panose="020E0502060401010101" pitchFamily="34" charset="-79"/>
            </a:endParaRPr>
          </a:p>
          <a:p>
            <a:r>
              <a:rPr lang="he-IL" sz="4978" b="1" dirty="0">
                <a:solidFill>
                  <a:schemeClr val="accent1"/>
                </a:solidFill>
                <a:latin typeface="David" panose="020E0502060401010101" pitchFamily="34" charset="-79"/>
                <a:cs typeface="David" panose="020E0502060401010101" pitchFamily="34" charset="-79"/>
              </a:rPr>
              <a:t>1. מסלול כתום</a:t>
            </a:r>
          </a:p>
          <a:p>
            <a:r>
              <a:rPr lang="he-IL" sz="4978" b="1" dirty="0">
                <a:solidFill>
                  <a:srgbClr val="00B050"/>
                </a:solidFill>
                <a:latin typeface="David" panose="020E0502060401010101" pitchFamily="34" charset="-79"/>
                <a:cs typeface="David" panose="020E0502060401010101" pitchFamily="34" charset="-79"/>
              </a:rPr>
              <a:t>2. מסלול ירוק</a:t>
            </a:r>
            <a:endParaRPr lang="he-IL" sz="4978" b="1" dirty="0">
              <a:solidFill>
                <a:srgbClr val="00B050"/>
              </a:solidFill>
              <a:latin typeface="David" panose="020E0502060401010101" pitchFamily="34" charset="-79"/>
              <a:cs typeface="David" panose="020E0502060401010101" pitchFamily="34" charset="-79"/>
            </a:endParaRPr>
          </a:p>
        </p:txBody>
      </p:sp>
      <p:sp>
        <p:nvSpPr>
          <p:cNvPr id="12" name="TextBox 11"/>
          <p:cNvSpPr txBox="1"/>
          <p:nvPr/>
        </p:nvSpPr>
        <p:spPr>
          <a:xfrm>
            <a:off x="191118" y="4687845"/>
            <a:ext cx="4992555" cy="1624419"/>
          </a:xfrm>
          <a:prstGeom prst="rect">
            <a:avLst/>
          </a:prstGeom>
          <a:noFill/>
          <a:ln w="19050">
            <a:noFill/>
          </a:ln>
        </p:spPr>
        <p:txBody>
          <a:bodyPr wrap="square" rtlCol="1">
            <a:spAutoFit/>
          </a:bodyPr>
          <a:lstStyle/>
          <a:p>
            <a:pPr marL="801521" indent="-688631" algn="just"/>
            <a:r>
              <a:rPr lang="he-IL" sz="4978" b="1" u="sng" dirty="0">
                <a:latin typeface="David" panose="020E0502060401010101" pitchFamily="34" charset="-79"/>
                <a:cs typeface="David" panose="020E0502060401010101" pitchFamily="34" charset="-79"/>
              </a:rPr>
              <a:t>שאר אזורי הארץ</a:t>
            </a:r>
            <a:endParaRPr lang="he-IL" sz="4978" b="1" u="sng" dirty="0">
              <a:latin typeface="David" panose="020E0502060401010101" pitchFamily="34" charset="-79"/>
              <a:cs typeface="David" panose="020E0502060401010101" pitchFamily="34" charset="-79"/>
            </a:endParaRPr>
          </a:p>
          <a:p>
            <a:r>
              <a:rPr lang="he-IL" sz="4978" b="1" dirty="0">
                <a:solidFill>
                  <a:srgbClr val="00B050"/>
                </a:solidFill>
                <a:latin typeface="David" panose="020E0502060401010101" pitchFamily="34" charset="-79"/>
                <a:cs typeface="David" panose="020E0502060401010101" pitchFamily="34" charset="-79"/>
              </a:rPr>
              <a:t>1. מסלול ירוק</a:t>
            </a:r>
            <a:endParaRPr lang="he-IL" sz="4978" b="1" dirty="0">
              <a:solidFill>
                <a:srgbClr val="00B050"/>
              </a:solidFill>
              <a:latin typeface="David" panose="020E0502060401010101" pitchFamily="34" charset="-79"/>
              <a:cs typeface="David" panose="020E0502060401010101" pitchFamily="34" charset="-79"/>
            </a:endParaRPr>
          </a:p>
        </p:txBody>
      </p:sp>
      <p:pic>
        <p:nvPicPr>
          <p:cNvPr id="10"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4619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אופן הגשת הבקשות לפיצוי</a:t>
            </a:r>
            <a:endParaRPr lang="he-IL" sz="7111" b="1" u="sng" dirty="0">
              <a:solidFill>
                <a:srgbClr val="00B0F0"/>
              </a:solidFill>
            </a:endParaRPr>
          </a:p>
        </p:txBody>
      </p:sp>
      <p:sp>
        <p:nvSpPr>
          <p:cNvPr id="3" name="מציין מיקום תוכן 2"/>
          <p:cNvSpPr>
            <a:spLocks noGrp="1"/>
          </p:cNvSpPr>
          <p:nvPr>
            <p:ph idx="1"/>
          </p:nvPr>
        </p:nvSpPr>
        <p:spPr>
          <a:xfrm>
            <a:off x="757988" y="2511602"/>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השגה וערר</a:t>
            </a:r>
            <a:r>
              <a:rPr lang="he-IL" sz="5689" b="1" dirty="0">
                <a:solidFill>
                  <a:srgbClr val="FF0000"/>
                </a:solidFill>
                <a:latin typeface="David" panose="020E0502060401010101" pitchFamily="34" charset="-79"/>
                <a:cs typeface="David" panose="020E0502060401010101" pitchFamily="34" charset="-79"/>
              </a:rPr>
              <a:t>:</a:t>
            </a:r>
            <a:endParaRPr lang="he-IL" sz="4267" b="1" u="sng" dirty="0">
              <a:solidFill>
                <a:srgbClr val="FF0000"/>
              </a:solidFill>
              <a:latin typeface="David" panose="020E0502060401010101" pitchFamily="34" charset="-79"/>
              <a:cs typeface="David" panose="020E0502060401010101" pitchFamily="34" charset="-79"/>
            </a:endParaRP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4.</a:t>
            </a:r>
            <a:r>
              <a:rPr lang="he-IL" dirty="0">
                <a:latin typeface="David" panose="020E0502060401010101" pitchFamily="34" charset="-79"/>
                <a:cs typeface="David" panose="020E0502060401010101" pitchFamily="34" charset="-79"/>
              </a:rPr>
              <a:t> על החלטה בהשגה ניתן, תוך </a:t>
            </a:r>
            <a:r>
              <a:rPr lang="he-IL" b="1" dirty="0">
                <a:latin typeface="David" panose="020E0502060401010101" pitchFamily="34" charset="-79"/>
                <a:cs typeface="David" panose="020E0502060401010101" pitchFamily="34" charset="-79"/>
              </a:rPr>
              <a:t>60 ימים</a:t>
            </a:r>
            <a:r>
              <a:rPr lang="he-IL" dirty="0">
                <a:latin typeface="David" panose="020E0502060401010101" pitchFamily="34" charset="-79"/>
                <a:cs typeface="David" panose="020E0502060401010101" pitchFamily="34" charset="-79"/>
              </a:rPr>
              <a:t>, להגיש ערר </a:t>
            </a:r>
            <a:r>
              <a:rPr lang="he-IL" dirty="0" err="1">
                <a:latin typeface="David" panose="020E0502060401010101" pitchFamily="34" charset="-79"/>
                <a:cs typeface="David" panose="020E0502060401010101" pitchFamily="34" charset="-79"/>
              </a:rPr>
              <a:t>לועדת</a:t>
            </a:r>
            <a:r>
              <a:rPr lang="he-IL" dirty="0">
                <a:latin typeface="David" panose="020E0502060401010101" pitchFamily="34" charset="-79"/>
                <a:cs typeface="David" panose="020E0502060401010101" pitchFamily="34" charset="-79"/>
              </a:rPr>
              <a:t> הערר. </a:t>
            </a:r>
          </a:p>
          <a:p>
            <a:pPr marL="801521" indent="-688631" algn="just">
              <a:buClr>
                <a:srgbClr val="FF0000"/>
              </a:buClr>
              <a:buNone/>
            </a:pPr>
            <a:r>
              <a:rPr lang="he-IL" b="1" dirty="0">
                <a:solidFill>
                  <a:srgbClr val="FF0000"/>
                </a:solidFill>
                <a:latin typeface="David" panose="020E0502060401010101" pitchFamily="34" charset="-79"/>
                <a:cs typeface="David" panose="020E0502060401010101" pitchFamily="34" charset="-79"/>
              </a:rPr>
              <a:t>5.</a:t>
            </a:r>
            <a:r>
              <a:rPr lang="he-IL" dirty="0">
                <a:latin typeface="David" panose="020E0502060401010101" pitchFamily="34" charset="-79"/>
                <a:cs typeface="David" panose="020E0502060401010101" pitchFamily="34" charset="-79"/>
              </a:rPr>
              <a:t> ועדת הערר תדון בערר בהתאם לכללים שנקבעו בתביעות בנושא הקורונה.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50</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147" y="9172089"/>
            <a:ext cx="2816313" cy="1349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81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51</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4" y="2895645"/>
            <a:ext cx="15109737" cy="786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0667" b="1" u="sng" dirty="0">
                <a:solidFill>
                  <a:srgbClr val="FFC000"/>
                </a:solidFill>
                <a:latin typeface="David" pitchFamily="34" charset="-79"/>
                <a:cs typeface="David" pitchFamily="34" charset="-79"/>
              </a:rPr>
              <a:t>המסלול הכתום</a:t>
            </a:r>
            <a:r>
              <a:rPr lang="he-IL" sz="10667" b="1" u="sng" dirty="0">
                <a:solidFill>
                  <a:srgbClr val="FF0000"/>
                </a:solidFill>
                <a:latin typeface="David" pitchFamily="34" charset="-79"/>
                <a:cs typeface="David" pitchFamily="34" charset="-79"/>
              </a:rPr>
              <a:t> </a:t>
            </a:r>
          </a:p>
          <a:p>
            <a:pPr algn="ctr" eaLnBrk="1" hangingPunct="1"/>
            <a:r>
              <a:rPr lang="he-IL" sz="8533" b="1" u="sng" dirty="0">
                <a:solidFill>
                  <a:srgbClr val="FF0000"/>
                </a:solidFill>
                <a:latin typeface="David" pitchFamily="34" charset="-79"/>
                <a:cs typeface="David" pitchFamily="34" charset="-79"/>
              </a:rPr>
              <a:t>תקנות מס רכוש וקרן פיצויים (תשלום פיצויים)(נזק מלחמה ונזק עקיף(חרבות ברזל)</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4175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52</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6" y="3023660"/>
            <a:ext cx="15109737" cy="1048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0667" b="1" u="sng" dirty="0">
                <a:solidFill>
                  <a:srgbClr val="FFC000"/>
                </a:solidFill>
                <a:latin typeface="David" pitchFamily="34" charset="-79"/>
                <a:cs typeface="David" pitchFamily="34" charset="-79"/>
              </a:rPr>
              <a:t>המסלול הכתום</a:t>
            </a:r>
          </a:p>
          <a:p>
            <a:pPr algn="ctr" eaLnBrk="1" hangingPunct="1"/>
            <a:endParaRPr lang="he-IL" sz="10667" b="1" u="sng" dirty="0">
              <a:solidFill>
                <a:srgbClr val="00B050"/>
              </a:solidFill>
              <a:latin typeface="David" pitchFamily="34" charset="-79"/>
              <a:cs typeface="David" pitchFamily="34" charset="-79"/>
            </a:endParaRPr>
          </a:p>
          <a:p>
            <a:pPr algn="ctr" eaLnBrk="1" hangingPunct="1"/>
            <a:endParaRPr lang="he-IL" sz="10667" b="1" u="sng" dirty="0">
              <a:solidFill>
                <a:srgbClr val="00B050"/>
              </a:solidFill>
              <a:latin typeface="David" pitchFamily="34" charset="-79"/>
              <a:cs typeface="David" pitchFamily="34" charset="-79"/>
            </a:endParaRPr>
          </a:p>
          <a:p>
            <a:pPr algn="ctr" eaLnBrk="1" hangingPunct="1"/>
            <a:endParaRPr lang="he-IL" sz="10667" b="1" u="sng" dirty="0">
              <a:solidFill>
                <a:srgbClr val="00B050"/>
              </a:solidFill>
              <a:latin typeface="David" pitchFamily="34" charset="-79"/>
              <a:cs typeface="David" pitchFamily="34" charset="-79"/>
            </a:endParaRPr>
          </a:p>
          <a:p>
            <a:pPr algn="ctr" eaLnBrk="1" hangingPunct="1"/>
            <a:r>
              <a:rPr lang="he-IL" sz="10667" b="1" u="sng" dirty="0">
                <a:solidFill>
                  <a:srgbClr val="FF0000"/>
                </a:solidFill>
                <a:latin typeface="David" pitchFamily="34" charset="-79"/>
                <a:cs typeface="David" pitchFamily="34" charset="-79"/>
              </a:rPr>
              <a:t> </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sp>
        <p:nvSpPr>
          <p:cNvPr id="3" name="אליפסה 2"/>
          <p:cNvSpPr/>
          <p:nvPr/>
        </p:nvSpPr>
        <p:spPr>
          <a:xfrm>
            <a:off x="11712398" y="5967986"/>
            <a:ext cx="2688299" cy="19202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267" b="1" dirty="0">
                <a:solidFill>
                  <a:schemeClr val="tx1"/>
                </a:solidFill>
                <a:latin typeface="David" panose="020E0502060401010101" pitchFamily="34" charset="-79"/>
                <a:cs typeface="David" panose="020E0502060401010101" pitchFamily="34" charset="-79"/>
              </a:rPr>
              <a:t>מסלול שכר </a:t>
            </a:r>
            <a:endParaRPr lang="he-IL" sz="4267" b="1" dirty="0">
              <a:solidFill>
                <a:schemeClr val="tx1"/>
              </a:solidFill>
              <a:latin typeface="David" panose="020E0502060401010101" pitchFamily="34" charset="-79"/>
              <a:cs typeface="David" panose="020E0502060401010101" pitchFamily="34" charset="-79"/>
            </a:endParaRPr>
          </a:p>
        </p:txBody>
      </p:sp>
      <p:cxnSp>
        <p:nvCxnSpPr>
          <p:cNvPr id="5" name="מחבר חץ ישר 4"/>
          <p:cNvCxnSpPr>
            <a:endCxn id="3" idx="0"/>
          </p:cNvCxnSpPr>
          <p:nvPr/>
        </p:nvCxnSpPr>
        <p:spPr>
          <a:xfrm>
            <a:off x="10432256" y="4559830"/>
            <a:ext cx="2624292" cy="1408156"/>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8" name="מחבר חץ ישר 7"/>
          <p:cNvCxnSpPr>
            <a:endCxn id="12" idx="0"/>
          </p:cNvCxnSpPr>
          <p:nvPr/>
        </p:nvCxnSpPr>
        <p:spPr>
          <a:xfrm flipH="1">
            <a:off x="4863638" y="4559829"/>
            <a:ext cx="1984220" cy="1024114"/>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אליפסה 10"/>
          <p:cNvSpPr/>
          <p:nvPr/>
        </p:nvSpPr>
        <p:spPr>
          <a:xfrm>
            <a:off x="7743957" y="5839971"/>
            <a:ext cx="2944327" cy="20482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267" b="1" dirty="0">
                <a:solidFill>
                  <a:schemeClr val="tx1"/>
                </a:solidFill>
                <a:latin typeface="David" panose="020E0502060401010101" pitchFamily="34" charset="-79"/>
                <a:cs typeface="David" panose="020E0502060401010101" pitchFamily="34" charset="-79"/>
              </a:rPr>
              <a:t>מסלול מחזורים </a:t>
            </a:r>
            <a:endParaRPr lang="he-IL" sz="4267" b="1" dirty="0">
              <a:solidFill>
                <a:schemeClr val="tx1"/>
              </a:solidFill>
              <a:latin typeface="David" panose="020E0502060401010101" pitchFamily="34" charset="-79"/>
              <a:cs typeface="David" panose="020E0502060401010101" pitchFamily="34" charset="-79"/>
            </a:endParaRPr>
          </a:p>
        </p:txBody>
      </p:sp>
      <p:sp>
        <p:nvSpPr>
          <p:cNvPr id="12" name="אליפסה 11"/>
          <p:cNvSpPr/>
          <p:nvPr/>
        </p:nvSpPr>
        <p:spPr>
          <a:xfrm>
            <a:off x="3391474" y="5583943"/>
            <a:ext cx="2944327" cy="204822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267" b="1" dirty="0">
                <a:solidFill>
                  <a:schemeClr val="tx1"/>
                </a:solidFill>
                <a:latin typeface="David" panose="020E0502060401010101" pitchFamily="34" charset="-79"/>
                <a:cs typeface="David" panose="020E0502060401010101" pitchFamily="34" charset="-79"/>
              </a:rPr>
              <a:t>מסלול חקלאים </a:t>
            </a:r>
            <a:endParaRPr lang="he-IL" sz="4267" b="1" dirty="0">
              <a:solidFill>
                <a:schemeClr val="tx1"/>
              </a:solidFill>
              <a:latin typeface="David" panose="020E0502060401010101" pitchFamily="34" charset="-79"/>
              <a:cs typeface="David" panose="020E0502060401010101" pitchFamily="34" charset="-79"/>
            </a:endParaRPr>
          </a:p>
        </p:txBody>
      </p:sp>
      <p:cxnSp>
        <p:nvCxnSpPr>
          <p:cNvPr id="15" name="מחבר חץ ישר 14"/>
          <p:cNvCxnSpPr/>
          <p:nvPr/>
        </p:nvCxnSpPr>
        <p:spPr>
          <a:xfrm>
            <a:off x="8608053" y="4550328"/>
            <a:ext cx="608068" cy="1289644"/>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pic>
        <p:nvPicPr>
          <p:cNvPr id="13"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90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מטרת המסלול הכתום</a:t>
            </a:r>
            <a:endParaRPr lang="he-IL" sz="7111" b="1" u="sng" dirty="0">
              <a:solidFill>
                <a:srgbClr val="00B0F0"/>
              </a:solidFill>
            </a:endParaRPr>
          </a:p>
        </p:txBody>
      </p:sp>
      <p:sp>
        <p:nvSpPr>
          <p:cNvPr id="3" name="מציין מיקום תוכן 2"/>
          <p:cNvSpPr>
            <a:spLocks noGrp="1"/>
          </p:cNvSpPr>
          <p:nvPr>
            <p:ph idx="1"/>
          </p:nvPr>
        </p:nvSpPr>
        <p:spPr>
          <a:xfrm>
            <a:off x="757988" y="2511602"/>
            <a:ext cx="14740025" cy="7040782"/>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מטרת התקנות</a:t>
            </a:r>
          </a:p>
          <a:p>
            <a:pPr marL="115712" indent="0" algn="just">
              <a:buNone/>
            </a:pPr>
            <a:r>
              <a:rPr lang="he-IL" dirty="0">
                <a:latin typeface="David" panose="020E0502060401010101" pitchFamily="34" charset="-79"/>
                <a:cs typeface="David" panose="020E0502060401010101" pitchFamily="34" charset="-79"/>
              </a:rPr>
              <a:t>התקנות מסדירות מסלולי פיצוי מוגדל עבור עסקים ועובדים המתגוררים באזורים שבהם הטילה מערכת הביטחון הגבלות מחמירות במיוחד על הפעילות הכלכלית. </a:t>
            </a:r>
          </a:p>
          <a:p>
            <a:pPr marL="115712" indent="0" algn="just">
              <a:buNone/>
            </a:pPr>
            <a:r>
              <a:rPr lang="he-IL" dirty="0">
                <a:latin typeface="David" panose="020E0502060401010101" pitchFamily="34" charset="-79"/>
                <a:cs typeface="David" panose="020E0502060401010101" pitchFamily="34" charset="-79"/>
              </a:rPr>
              <a:t>התקנות מאפשרות לעסקים בישובים שאינם יישובי ספר אולם חלו בהם הגבלות מחמירות לקבל פיצוי מוגדל לעומת זה שמוצע לעסקים בשאר חלקי הארץ. </a:t>
            </a:r>
          </a:p>
          <a:p>
            <a:pPr marL="115712" indent="0" algn="just">
              <a:buNone/>
            </a:pPr>
            <a:r>
              <a:rPr lang="he-IL" dirty="0">
                <a:latin typeface="David" panose="020E0502060401010101" pitchFamily="34" charset="-79"/>
                <a:cs typeface="David" panose="020E0502060401010101" pitchFamily="34" charset="-79"/>
              </a:rPr>
              <a:t>גם עסקים </a:t>
            </a:r>
            <a:r>
              <a:rPr lang="he-IL" dirty="0" err="1">
                <a:latin typeface="David" panose="020E0502060401010101" pitchFamily="34" charset="-79"/>
                <a:cs typeface="David" panose="020E0502060401010101" pitchFamily="34" charset="-79"/>
              </a:rPr>
              <a:t>בישובי</a:t>
            </a:r>
            <a:r>
              <a:rPr lang="he-IL" dirty="0">
                <a:latin typeface="David" panose="020E0502060401010101" pitchFamily="34" charset="-79"/>
                <a:cs typeface="David" panose="020E0502060401010101" pitchFamily="34" charset="-79"/>
              </a:rPr>
              <a:t> ספר זכאים לקבל פיצוי מכוח התקנות באמצעות הליך פשוט ומהיר מזה המוצע במסלול האדום.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53</a:t>
            </a:fld>
            <a:endParaRPr lang="he-IL" dirty="0"/>
          </a:p>
        </p:txBody>
      </p:sp>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1013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54</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4" y="4113839"/>
            <a:ext cx="15109737" cy="408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1733" b="1" u="sng" dirty="0">
                <a:solidFill>
                  <a:srgbClr val="FF0000"/>
                </a:solidFill>
                <a:latin typeface="David" pitchFamily="34" charset="-79"/>
                <a:cs typeface="David" pitchFamily="34" charset="-79"/>
              </a:rPr>
              <a:t>מסלול שכר</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03" y="9059333"/>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373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מסלול שכר</a:t>
            </a:r>
            <a:endParaRPr lang="he-IL" sz="7111" b="1" u="sng" dirty="0">
              <a:solidFill>
                <a:srgbClr val="00B0F0"/>
              </a:solidFill>
            </a:endParaRPr>
          </a:p>
        </p:txBody>
      </p:sp>
      <p:sp>
        <p:nvSpPr>
          <p:cNvPr id="3" name="מציין מיקום תוכן 2"/>
          <p:cNvSpPr>
            <a:spLocks noGrp="1"/>
          </p:cNvSpPr>
          <p:nvPr>
            <p:ph idx="1"/>
          </p:nvPr>
        </p:nvSpPr>
        <p:spPr>
          <a:xfrm>
            <a:off x="757988" y="2511602"/>
            <a:ext cx="14740025" cy="7040782"/>
          </a:xfrm>
        </p:spPr>
        <p:txBody>
          <a:bodyPr>
            <a:normAutofit fontScale="92500" lnSpcReduction="10000"/>
          </a:bodyPr>
          <a:lstStyle/>
          <a:p>
            <a:pPr marL="115712" indent="0" algn="just">
              <a:buNone/>
            </a:pPr>
            <a:r>
              <a:rPr lang="he-IL" b="1" u="sng" dirty="0">
                <a:solidFill>
                  <a:srgbClr val="FF0000"/>
                </a:solidFill>
                <a:latin typeface="David" panose="020E0502060401010101" pitchFamily="34" charset="-79"/>
                <a:cs typeface="David" panose="020E0502060401010101" pitchFamily="34" charset="-79"/>
              </a:rPr>
              <a:t>בגין מי זכאיים לפיצוי</a:t>
            </a:r>
          </a:p>
          <a:p>
            <a:pPr marL="959568" indent="-846677" algn="just">
              <a:buNone/>
            </a:pPr>
            <a:r>
              <a:rPr lang="he-IL" b="1" dirty="0">
                <a:solidFill>
                  <a:srgbClr val="FF0000"/>
                </a:solidFill>
                <a:latin typeface="David" panose="020E0502060401010101" pitchFamily="34" charset="-79"/>
                <a:cs typeface="David" panose="020E0502060401010101" pitchFamily="34" charset="-79"/>
              </a:rPr>
              <a:t>1.</a:t>
            </a:r>
            <a:r>
              <a:rPr lang="he-IL" dirty="0">
                <a:solidFill>
                  <a:srgbClr val="FF0000"/>
                </a:solidFill>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מעביד ששילם שכר עבודה לעובדיו שנעדרו בתקופת הפיצוי (אוקטובר 2023) </a:t>
            </a:r>
            <a:r>
              <a:rPr lang="he-IL" b="1" dirty="0">
                <a:latin typeface="David" panose="020E0502060401010101" pitchFamily="34" charset="-79"/>
                <a:cs typeface="David" panose="020E0502060401010101" pitchFamily="34" charset="-79"/>
              </a:rPr>
              <a:t>והם גרים באזור המיוחד</a:t>
            </a:r>
            <a:r>
              <a:rPr lang="he-IL" dirty="0">
                <a:latin typeface="David" panose="020E0502060401010101" pitchFamily="34" charset="-79"/>
                <a:cs typeface="David" panose="020E0502060401010101" pitchFamily="34" charset="-79"/>
              </a:rPr>
              <a:t>.</a:t>
            </a:r>
          </a:p>
          <a:p>
            <a:pPr marL="959568" indent="-846677" algn="just">
              <a:buNone/>
            </a:pPr>
            <a:r>
              <a:rPr lang="he-IL" b="1" dirty="0">
                <a:solidFill>
                  <a:srgbClr val="FF0000"/>
                </a:solidFill>
                <a:latin typeface="David" panose="020E0502060401010101" pitchFamily="34" charset="-79"/>
                <a:cs typeface="David" panose="020E0502060401010101" pitchFamily="34" charset="-79"/>
              </a:rPr>
              <a:t>2.</a:t>
            </a:r>
            <a:r>
              <a:rPr lang="he-IL" dirty="0">
                <a:latin typeface="David" panose="020E0502060401010101" pitchFamily="34" charset="-79"/>
                <a:cs typeface="David" panose="020E0502060401010101" pitchFamily="34" charset="-79"/>
              </a:rPr>
              <a:t> ניזוק שהוא </a:t>
            </a:r>
            <a:r>
              <a:rPr lang="he-IL" b="1" dirty="0">
                <a:latin typeface="David" panose="020E0502060401010101" pitchFamily="34" charset="-79"/>
                <a:cs typeface="David" panose="020E0502060401010101" pitchFamily="34" charset="-79"/>
              </a:rPr>
              <a:t>עצמאי:</a:t>
            </a:r>
          </a:p>
          <a:p>
            <a:pPr marL="959568" indent="-846677" algn="just">
              <a:buNone/>
            </a:pPr>
            <a:r>
              <a:rPr lang="he-IL"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שגר באזור המיוחד</a:t>
            </a:r>
            <a:r>
              <a:rPr lang="en-US" b="1"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p>
          <a:p>
            <a:pPr marL="959568" indent="-846677" algn="just">
              <a:buNone/>
            </a:pPr>
            <a:r>
              <a:rPr lang="he-IL" dirty="0">
                <a:latin typeface="David" panose="020E0502060401010101" pitchFamily="34" charset="-79"/>
                <a:cs typeface="David" panose="020E0502060401010101" pitchFamily="34" charset="-79"/>
              </a:rPr>
              <a:t>	- אין לו עובדים</a:t>
            </a:r>
            <a:r>
              <a:rPr lang="en-US" dirty="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a:p>
            <a:pPr marL="959568" indent="-846677" algn="just">
              <a:buNone/>
            </a:pPr>
            <a:r>
              <a:rPr lang="he-IL"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 הכנסתו מסעיף 2(1) לפקודה</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p>
          <a:p>
            <a:pPr marL="959568" indent="-846677" algn="just">
              <a:buNone/>
            </a:pPr>
            <a:r>
              <a:rPr lang="he-IL" dirty="0">
                <a:latin typeface="David" panose="020E0502060401010101" pitchFamily="34" charset="-79"/>
                <a:cs typeface="David" panose="020E0502060401010101" pitchFamily="34" charset="-79"/>
              </a:rPr>
              <a:t>	- הוא נעדר מעבודתו בשל המצב הביטחוני</a:t>
            </a:r>
            <a:r>
              <a:rPr lang="en-US" dirty="0">
                <a:latin typeface="David" panose="020E0502060401010101" pitchFamily="34" charset="-79"/>
                <a:cs typeface="David" panose="020E0502060401010101" pitchFamily="34" charset="-79"/>
              </a:rPr>
              <a:t>;</a:t>
            </a:r>
            <a:r>
              <a:rPr lang="he-IL" dirty="0">
                <a:latin typeface="David" panose="020E0502060401010101" pitchFamily="34" charset="-79"/>
                <a:cs typeface="David" panose="020E0502060401010101" pitchFamily="34" charset="-79"/>
              </a:rPr>
              <a:t> </a:t>
            </a:r>
          </a:p>
          <a:p>
            <a:pPr marL="959568" indent="-846677" algn="just">
              <a:buNone/>
            </a:pPr>
            <a:r>
              <a:rPr lang="he-IL" dirty="0">
                <a:latin typeface="David" panose="020E0502060401010101" pitchFamily="34" charset="-79"/>
                <a:cs typeface="David" panose="020E0502060401010101" pitchFamily="34" charset="-79"/>
              </a:rPr>
              <a:t>	- מחזורו נפגע בשל היעדרות זו.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55</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40" y="9059333"/>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0692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מסלול שכר</a:t>
            </a:r>
            <a:endParaRPr lang="he-IL" sz="7111" b="1" u="sng" dirty="0">
              <a:solidFill>
                <a:srgbClr val="00B0F0"/>
              </a:solidFill>
            </a:endParaRPr>
          </a:p>
        </p:txBody>
      </p:sp>
      <p:sp>
        <p:nvSpPr>
          <p:cNvPr id="3" name="מציין מיקום תוכן 2"/>
          <p:cNvSpPr>
            <a:spLocks noGrp="1"/>
          </p:cNvSpPr>
          <p:nvPr>
            <p:ph idx="1"/>
          </p:nvPr>
        </p:nvSpPr>
        <p:spPr>
          <a:xfrm>
            <a:off x="757988" y="2511602"/>
            <a:ext cx="14740025" cy="7040782"/>
          </a:xfrm>
        </p:spPr>
        <p:txBody>
          <a:bodyPr>
            <a:normAutofit fontScale="92500" lnSpcReduction="10000"/>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בגין מי זכאיים לפיצוי</a:t>
            </a:r>
          </a:p>
          <a:p>
            <a:pPr marL="115712" indent="0" algn="just">
              <a:buNone/>
            </a:pPr>
            <a:r>
              <a:rPr lang="he-IL" sz="5689" b="1" dirty="0">
                <a:solidFill>
                  <a:srgbClr val="00B050"/>
                </a:solidFill>
                <a:latin typeface="David" panose="020E0502060401010101" pitchFamily="34" charset="-79"/>
                <a:cs typeface="David" panose="020E0502060401010101" pitchFamily="34" charset="-79"/>
              </a:rPr>
              <a:t>"</a:t>
            </a:r>
            <a:r>
              <a:rPr lang="he-IL" sz="5689" b="1" u="sng" dirty="0">
                <a:solidFill>
                  <a:srgbClr val="00B050"/>
                </a:solidFill>
                <a:latin typeface="David" panose="020E0502060401010101" pitchFamily="34" charset="-79"/>
                <a:cs typeface="David" panose="020E0502060401010101" pitchFamily="34" charset="-79"/>
              </a:rPr>
              <a:t>יום היעדרות בשל המצב הביטחוני</a:t>
            </a:r>
            <a:r>
              <a:rPr lang="he-IL" sz="5689" b="1" dirty="0">
                <a:solidFill>
                  <a:srgbClr val="00B050"/>
                </a:solidFill>
                <a:latin typeface="David" panose="020E0502060401010101" pitchFamily="34" charset="-79"/>
                <a:cs typeface="David" panose="020E0502060401010101" pitchFamily="34" charset="-79"/>
              </a:rPr>
              <a:t>"</a:t>
            </a:r>
          </a:p>
          <a:p>
            <a:pPr marL="115712" indent="0" algn="just">
              <a:buNone/>
            </a:pPr>
            <a:r>
              <a:rPr lang="he-IL" sz="5689" dirty="0">
                <a:latin typeface="David" panose="020E0502060401010101" pitchFamily="34" charset="-79"/>
                <a:cs typeface="David" panose="020E0502060401010101" pitchFamily="34" charset="-79"/>
              </a:rPr>
              <a:t>יום שבו לא עבד עובד אצל ניזוק בכל מקום שהוא בשל המצב הביטחוני, </a:t>
            </a:r>
            <a:r>
              <a:rPr lang="he-IL" sz="5689" b="1" dirty="0">
                <a:solidFill>
                  <a:srgbClr val="FF0000"/>
                </a:solidFill>
                <a:latin typeface="David" panose="020E0502060401010101" pitchFamily="34" charset="-79"/>
                <a:cs typeface="David" panose="020E0502060401010101" pitchFamily="34" charset="-79"/>
              </a:rPr>
              <a:t>למעט </a:t>
            </a:r>
            <a:r>
              <a:rPr lang="he-IL" sz="5689" dirty="0">
                <a:latin typeface="David" panose="020E0502060401010101" pitchFamily="34" charset="-79"/>
                <a:cs typeface="David" panose="020E0502060401010101" pitchFamily="34" charset="-79"/>
              </a:rPr>
              <a:t>היעדרות בשל: </a:t>
            </a:r>
          </a:p>
          <a:p>
            <a:pPr marL="115712" indent="0" algn="just">
              <a:buNone/>
            </a:pPr>
            <a:r>
              <a:rPr lang="he-IL" sz="4267" dirty="0">
                <a:latin typeface="David" panose="020E0502060401010101" pitchFamily="34" charset="-79"/>
                <a:cs typeface="David" panose="020E0502060401010101" pitchFamily="34" charset="-79"/>
              </a:rPr>
              <a:t>- מחלה</a:t>
            </a:r>
            <a:r>
              <a:rPr lang="en-US" sz="4267" dirty="0">
                <a:latin typeface="David" panose="020E0502060401010101" pitchFamily="34" charset="-79"/>
                <a:cs typeface="David" panose="020E0502060401010101" pitchFamily="34" charset="-79"/>
              </a:rPr>
              <a:t>;</a:t>
            </a:r>
            <a:endParaRPr lang="he-IL" sz="4267" dirty="0">
              <a:latin typeface="David" panose="020E0502060401010101" pitchFamily="34" charset="-79"/>
              <a:cs typeface="David" panose="020E0502060401010101" pitchFamily="34" charset="-79"/>
            </a:endParaRPr>
          </a:p>
          <a:p>
            <a:pPr marL="115712" indent="0" algn="just">
              <a:buNone/>
            </a:pPr>
            <a:r>
              <a:rPr lang="he-IL" sz="4267" dirty="0">
                <a:latin typeface="David" panose="020E0502060401010101" pitchFamily="34" charset="-79"/>
                <a:cs typeface="David" panose="020E0502060401010101" pitchFamily="34" charset="-79"/>
              </a:rPr>
              <a:t>- תאונה</a:t>
            </a:r>
            <a:r>
              <a:rPr lang="en-US" sz="4267" dirty="0">
                <a:latin typeface="David" panose="020E0502060401010101" pitchFamily="34" charset="-79"/>
                <a:cs typeface="David" panose="020E0502060401010101" pitchFamily="34" charset="-79"/>
              </a:rPr>
              <a:t>;</a:t>
            </a:r>
            <a:r>
              <a:rPr lang="he-IL" sz="4267" dirty="0">
                <a:latin typeface="David" panose="020E0502060401010101" pitchFamily="34" charset="-79"/>
                <a:cs typeface="David" panose="020E0502060401010101" pitchFamily="34" charset="-79"/>
              </a:rPr>
              <a:t> </a:t>
            </a:r>
          </a:p>
          <a:p>
            <a:pPr marL="115712" indent="0" algn="just">
              <a:buNone/>
            </a:pPr>
            <a:r>
              <a:rPr lang="he-IL" sz="4267" dirty="0">
                <a:latin typeface="David" panose="020E0502060401010101" pitchFamily="34" charset="-79"/>
                <a:cs typeface="David" panose="020E0502060401010101" pitchFamily="34" charset="-79"/>
              </a:rPr>
              <a:t>- חופשה שנתית</a:t>
            </a:r>
            <a:r>
              <a:rPr lang="en-US" sz="4267" dirty="0">
                <a:latin typeface="David" panose="020E0502060401010101" pitchFamily="34" charset="-79"/>
                <a:cs typeface="David" panose="020E0502060401010101" pitchFamily="34" charset="-79"/>
              </a:rPr>
              <a:t>;</a:t>
            </a:r>
            <a:endParaRPr lang="he-IL" sz="4267" dirty="0">
              <a:latin typeface="David" panose="020E0502060401010101" pitchFamily="34" charset="-79"/>
              <a:cs typeface="David" panose="020E0502060401010101" pitchFamily="34" charset="-79"/>
            </a:endParaRPr>
          </a:p>
          <a:p>
            <a:pPr marL="115712" indent="0" algn="just">
              <a:buNone/>
            </a:pPr>
            <a:r>
              <a:rPr lang="he-IL" sz="4267" dirty="0">
                <a:latin typeface="David" panose="020E0502060401010101" pitchFamily="34" charset="-79"/>
                <a:cs typeface="David" panose="020E0502060401010101" pitchFamily="34" charset="-79"/>
              </a:rPr>
              <a:t>- מילואים</a:t>
            </a:r>
            <a:r>
              <a:rPr lang="en-US" sz="4267" dirty="0">
                <a:latin typeface="David" panose="020E0502060401010101" pitchFamily="34" charset="-79"/>
                <a:cs typeface="David" panose="020E0502060401010101" pitchFamily="34" charset="-79"/>
              </a:rPr>
              <a:t>;</a:t>
            </a:r>
            <a:endParaRPr lang="he-IL" sz="4267" dirty="0">
              <a:latin typeface="David" panose="020E0502060401010101" pitchFamily="34" charset="-79"/>
              <a:cs typeface="David" panose="020E0502060401010101" pitchFamily="34" charset="-79"/>
            </a:endParaRPr>
          </a:p>
          <a:p>
            <a:pPr marL="115712" indent="0" algn="just">
              <a:buNone/>
            </a:pPr>
            <a:r>
              <a:rPr lang="he-IL" sz="4267" dirty="0">
                <a:latin typeface="David" panose="020E0502060401010101" pitchFamily="34" charset="-79"/>
                <a:cs typeface="David" panose="020E0502060401010101" pitchFamily="34" charset="-79"/>
              </a:rPr>
              <a:t>- ימי שישי, שבת או חגים.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56</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03" y="9059333"/>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8036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מסלול שכר</a:t>
            </a:r>
            <a:endParaRPr lang="he-IL" sz="7111" b="1" u="sng" dirty="0">
              <a:solidFill>
                <a:srgbClr val="00B0F0"/>
              </a:solidFill>
            </a:endParaRPr>
          </a:p>
        </p:txBody>
      </p:sp>
      <p:sp>
        <p:nvSpPr>
          <p:cNvPr id="3" name="מציין מיקום תוכן 2"/>
          <p:cNvSpPr>
            <a:spLocks noGrp="1"/>
          </p:cNvSpPr>
          <p:nvPr>
            <p:ph idx="1"/>
          </p:nvPr>
        </p:nvSpPr>
        <p:spPr>
          <a:xfrm>
            <a:off x="757988" y="2511602"/>
            <a:ext cx="14740025" cy="7040782"/>
          </a:xfrm>
        </p:spPr>
        <p:txBody>
          <a:bodyPr/>
          <a:lstStyle/>
          <a:p>
            <a:pPr marL="115712" indent="0" algn="just">
              <a:buNone/>
            </a:pPr>
            <a:r>
              <a:rPr lang="he-IL" sz="5689" b="1" dirty="0">
                <a:solidFill>
                  <a:srgbClr val="FF0000"/>
                </a:solidFill>
                <a:latin typeface="David" panose="020E0502060401010101" pitchFamily="34" charset="-79"/>
                <a:cs typeface="David" panose="020E0502060401010101" pitchFamily="34" charset="-79"/>
              </a:rPr>
              <a:t>א. </a:t>
            </a:r>
            <a:r>
              <a:rPr lang="he-IL" sz="5689" b="1" u="sng" dirty="0">
                <a:solidFill>
                  <a:srgbClr val="FF0000"/>
                </a:solidFill>
                <a:latin typeface="David" panose="020E0502060401010101" pitchFamily="34" charset="-79"/>
                <a:cs typeface="David" panose="020E0502060401010101" pitchFamily="34" charset="-79"/>
              </a:rPr>
              <a:t>עובד שמתגורר באזור שפונה לפי החלטת ממשלה</a:t>
            </a:r>
          </a:p>
          <a:p>
            <a:pPr marL="1114793" indent="-155225" algn="just">
              <a:buNone/>
            </a:pPr>
            <a:r>
              <a:rPr lang="he-IL" sz="5689" dirty="0">
                <a:latin typeface="David" panose="020E0502060401010101" pitchFamily="34" charset="-79"/>
                <a:cs typeface="David" panose="020E0502060401010101" pitchFamily="34" charset="-79"/>
              </a:rPr>
              <a:t>מעסיק </a:t>
            </a:r>
            <a:r>
              <a:rPr lang="he-IL" sz="5689" b="1" u="sng" dirty="0">
                <a:latin typeface="David" panose="020E0502060401010101" pitchFamily="34" charset="-79"/>
                <a:cs typeface="David" panose="020E0502060401010101" pitchFamily="34" charset="-79"/>
              </a:rPr>
              <a:t>בכל מקום שהוא</a:t>
            </a:r>
            <a:r>
              <a:rPr lang="he-IL" sz="5689" dirty="0">
                <a:latin typeface="David" panose="020E0502060401010101" pitchFamily="34" charset="-79"/>
                <a:cs typeface="David" panose="020E0502060401010101" pitchFamily="34" charset="-79"/>
              </a:rPr>
              <a:t> יהיה זכאי לפיצוי בגין עובדים אלו ובלבד ששילם להם שכר בחודש אוקטובר 2023.</a:t>
            </a:r>
          </a:p>
          <a:p>
            <a:pPr marL="1114793" indent="-1001902" algn="just">
              <a:buNone/>
            </a:pPr>
            <a:r>
              <a:rPr lang="he-IL" sz="5689" b="1" dirty="0">
                <a:solidFill>
                  <a:srgbClr val="FF0000"/>
                </a:solidFill>
                <a:latin typeface="David" panose="020E0502060401010101" pitchFamily="34" charset="-79"/>
                <a:cs typeface="David" panose="020E0502060401010101" pitchFamily="34" charset="-79"/>
              </a:rPr>
              <a:t>ב. </a:t>
            </a:r>
            <a:r>
              <a:rPr lang="he-IL" sz="5689" b="1" u="sng" dirty="0">
                <a:solidFill>
                  <a:srgbClr val="FF0000"/>
                </a:solidFill>
                <a:latin typeface="David" panose="020E0502060401010101" pitchFamily="34" charset="-79"/>
                <a:cs typeface="David" panose="020E0502060401010101" pitchFamily="34" charset="-79"/>
              </a:rPr>
              <a:t>עובד שלא מתגורר </a:t>
            </a:r>
            <a:r>
              <a:rPr lang="he-IL" sz="5689" b="1" u="sng" dirty="0">
                <a:solidFill>
                  <a:srgbClr val="FF0000"/>
                </a:solidFill>
                <a:latin typeface="David" panose="020E0502060401010101" pitchFamily="34" charset="-79"/>
                <a:cs typeface="David" panose="020E0502060401010101" pitchFamily="34" charset="-79"/>
              </a:rPr>
              <a:t>באזור שפונה לפי החלטת </a:t>
            </a:r>
            <a:r>
              <a:rPr lang="he-IL" sz="5689" b="1" u="sng" dirty="0">
                <a:solidFill>
                  <a:srgbClr val="FF0000"/>
                </a:solidFill>
                <a:latin typeface="David" panose="020E0502060401010101" pitchFamily="34" charset="-79"/>
                <a:cs typeface="David" panose="020E0502060401010101" pitchFamily="34" charset="-79"/>
              </a:rPr>
              <a:t>ממשלה אך גר באזור המיוחד (עד 40 ק"מ)</a:t>
            </a:r>
            <a:endParaRPr lang="he-IL" sz="5689" b="1" u="sng" dirty="0">
              <a:solidFill>
                <a:srgbClr val="FF0000"/>
              </a:solidFill>
              <a:latin typeface="David" panose="020E0502060401010101" pitchFamily="34" charset="-79"/>
              <a:cs typeface="David" panose="020E0502060401010101" pitchFamily="34" charset="-79"/>
            </a:endParaRPr>
          </a:p>
          <a:p>
            <a:pPr marL="1916314" indent="-801521" algn="just">
              <a:buNone/>
            </a:pPr>
            <a:r>
              <a:rPr lang="he-IL" sz="5689" b="1" dirty="0">
                <a:solidFill>
                  <a:srgbClr val="FF0000"/>
                </a:solidFill>
                <a:latin typeface="David" panose="020E0502060401010101" pitchFamily="34" charset="-79"/>
                <a:cs typeface="David" panose="020E0502060401010101" pitchFamily="34" charset="-79"/>
              </a:rPr>
              <a:t>1.</a:t>
            </a:r>
            <a:r>
              <a:rPr lang="he-IL" sz="5689" dirty="0">
                <a:latin typeface="David" panose="020E0502060401010101" pitchFamily="34" charset="-79"/>
                <a:cs typeface="David" panose="020E0502060401010101" pitchFamily="34" charset="-79"/>
              </a:rPr>
              <a:t> העובד נעדר מהעבודה עקב סגירת מוסד החינוך שבו הוא מועסק.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57</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03" y="9261940"/>
            <a:ext cx="2589815" cy="124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5707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מסלול שכר</a:t>
            </a:r>
            <a:endParaRPr lang="he-IL" sz="7111" b="1" u="sng" dirty="0">
              <a:solidFill>
                <a:srgbClr val="00B0F0"/>
              </a:solidFill>
            </a:endParaRPr>
          </a:p>
        </p:txBody>
      </p:sp>
      <p:sp>
        <p:nvSpPr>
          <p:cNvPr id="3" name="מציין מיקום תוכן 2"/>
          <p:cNvSpPr>
            <a:spLocks noGrp="1"/>
          </p:cNvSpPr>
          <p:nvPr>
            <p:ph idx="1"/>
          </p:nvPr>
        </p:nvSpPr>
        <p:spPr>
          <a:xfrm>
            <a:off x="757988" y="2511602"/>
            <a:ext cx="14740025" cy="7040782"/>
          </a:xfrm>
        </p:spPr>
        <p:txBody>
          <a:bodyPr>
            <a:normAutofit lnSpcReduction="10000"/>
          </a:bodyPr>
          <a:lstStyle/>
          <a:p>
            <a:pPr marL="1114793" indent="-1001902" algn="just">
              <a:buNone/>
            </a:pPr>
            <a:r>
              <a:rPr lang="he-IL" b="1" dirty="0">
                <a:solidFill>
                  <a:srgbClr val="FF0000"/>
                </a:solidFill>
                <a:latin typeface="David" panose="020E0502060401010101" pitchFamily="34" charset="-79"/>
                <a:cs typeface="David" panose="020E0502060401010101" pitchFamily="34" charset="-79"/>
              </a:rPr>
              <a:t>ב. </a:t>
            </a:r>
            <a:r>
              <a:rPr lang="he-IL" b="1" u="sng" dirty="0">
                <a:solidFill>
                  <a:srgbClr val="FF0000"/>
                </a:solidFill>
                <a:latin typeface="David" panose="020E0502060401010101" pitchFamily="34" charset="-79"/>
                <a:cs typeface="David" panose="020E0502060401010101" pitchFamily="34" charset="-79"/>
              </a:rPr>
              <a:t>עובד שלא מתגורר </a:t>
            </a:r>
            <a:r>
              <a:rPr lang="he-IL" b="1" u="sng" dirty="0">
                <a:solidFill>
                  <a:srgbClr val="FF0000"/>
                </a:solidFill>
                <a:latin typeface="David" panose="020E0502060401010101" pitchFamily="34" charset="-79"/>
                <a:cs typeface="David" panose="020E0502060401010101" pitchFamily="34" charset="-79"/>
              </a:rPr>
              <a:t>באזור שפונה לפי החלטת </a:t>
            </a:r>
            <a:r>
              <a:rPr lang="he-IL" b="1" u="sng" dirty="0">
                <a:solidFill>
                  <a:srgbClr val="FF0000"/>
                </a:solidFill>
                <a:latin typeface="David" panose="020E0502060401010101" pitchFamily="34" charset="-79"/>
                <a:cs typeface="David" panose="020E0502060401010101" pitchFamily="34" charset="-79"/>
              </a:rPr>
              <a:t>ממשלה אך גר באזור המיוחד (עד 40 ק"מ)</a:t>
            </a:r>
            <a:endParaRPr lang="he-IL" b="1" u="sng" dirty="0">
              <a:solidFill>
                <a:srgbClr val="FF0000"/>
              </a:solidFill>
              <a:latin typeface="David" panose="020E0502060401010101" pitchFamily="34" charset="-79"/>
              <a:cs typeface="David" panose="020E0502060401010101" pitchFamily="34" charset="-79"/>
            </a:endParaRPr>
          </a:p>
          <a:p>
            <a:pPr marL="1916314" indent="-801521" algn="just">
              <a:buNone/>
            </a:pPr>
            <a:r>
              <a:rPr lang="he-IL" b="1" dirty="0">
                <a:solidFill>
                  <a:srgbClr val="FF0000"/>
                </a:solidFill>
                <a:latin typeface="David" panose="020E0502060401010101" pitchFamily="34" charset="-79"/>
                <a:cs typeface="David" panose="020E0502060401010101" pitchFamily="34" charset="-79"/>
              </a:rPr>
              <a:t>2.</a:t>
            </a:r>
            <a:r>
              <a:rPr lang="he-IL" dirty="0">
                <a:latin typeface="David" panose="020E0502060401010101" pitchFamily="34" charset="-79"/>
                <a:cs typeface="David" panose="020E0502060401010101" pitchFamily="34" charset="-79"/>
              </a:rPr>
              <a:t> העובד נעדר מהעבודה לצורך השגחה על ילדו הנמצא </a:t>
            </a:r>
            <a:r>
              <a:rPr lang="he-IL" dirty="0" err="1">
                <a:latin typeface="David" panose="020E0502060401010101" pitchFamily="34" charset="-79"/>
                <a:cs typeface="David" panose="020E0502060401010101" pitchFamily="34" charset="-79"/>
              </a:rPr>
              <a:t>עימו</a:t>
            </a:r>
            <a:r>
              <a:rPr lang="he-IL" dirty="0">
                <a:latin typeface="David" panose="020E0502060401010101" pitchFamily="34" charset="-79"/>
                <a:cs typeface="David" panose="020E0502060401010101" pitchFamily="34" charset="-79"/>
              </a:rPr>
              <a:t> עקב סגירת מוסד החינוך במקום מגוריו שנמצא באזור המיוחד ובתנאי: </a:t>
            </a:r>
          </a:p>
          <a:p>
            <a:pPr marL="1916314" indent="-801521" algn="just">
              <a:buNone/>
            </a:pPr>
            <a:r>
              <a:rPr lang="he-IL"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 אין במקום העבודה של העובד או בן הזוג מסגרת</a:t>
            </a:r>
          </a:p>
          <a:p>
            <a:pPr marL="2390453" indent="-1275660" algn="just">
              <a:buNone/>
            </a:pPr>
            <a:r>
              <a:rPr lang="he-IL"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נאותה להשגיח על הילד. </a:t>
            </a:r>
          </a:p>
          <a:p>
            <a:pPr marL="1916314" indent="-801521" algn="just">
              <a:buNone/>
            </a:pPr>
            <a:r>
              <a:rPr lang="he-IL"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 בן הזוג של העובד  - עובד או עובד עצמאי ולא נעדר </a:t>
            </a:r>
          </a:p>
          <a:p>
            <a:pPr marL="1916314" indent="-801521" algn="just">
              <a:buNone/>
            </a:pPr>
            <a:r>
              <a:rPr lang="he-IL"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 מעבודתו לצורך השגחה על הילד.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58</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03" y="9261940"/>
            <a:ext cx="2589815" cy="124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8902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מסלול שכר</a:t>
            </a:r>
            <a:endParaRPr lang="he-IL" sz="7111" b="1" u="sng" dirty="0">
              <a:solidFill>
                <a:srgbClr val="00B0F0"/>
              </a:solidFill>
            </a:endParaRPr>
          </a:p>
        </p:txBody>
      </p:sp>
      <p:sp>
        <p:nvSpPr>
          <p:cNvPr id="3" name="מציין מיקום תוכן 2"/>
          <p:cNvSpPr>
            <a:spLocks noGrp="1"/>
          </p:cNvSpPr>
          <p:nvPr>
            <p:ph idx="1"/>
          </p:nvPr>
        </p:nvSpPr>
        <p:spPr>
          <a:xfrm>
            <a:off x="757988" y="2511602"/>
            <a:ext cx="14740025" cy="7040782"/>
          </a:xfrm>
        </p:spPr>
        <p:txBody>
          <a:bodyPr/>
          <a:lstStyle/>
          <a:p>
            <a:pPr marL="1114793" indent="-1001902" algn="just">
              <a:buNone/>
            </a:pPr>
            <a:r>
              <a:rPr lang="he-IL" b="1" dirty="0">
                <a:solidFill>
                  <a:srgbClr val="FF0000"/>
                </a:solidFill>
                <a:latin typeface="David" panose="020E0502060401010101" pitchFamily="34" charset="-79"/>
                <a:cs typeface="David" panose="020E0502060401010101" pitchFamily="34" charset="-79"/>
              </a:rPr>
              <a:t>ב. </a:t>
            </a:r>
            <a:r>
              <a:rPr lang="he-IL" b="1" u="sng" dirty="0">
                <a:solidFill>
                  <a:srgbClr val="FF0000"/>
                </a:solidFill>
                <a:latin typeface="David" panose="020E0502060401010101" pitchFamily="34" charset="-79"/>
                <a:cs typeface="David" panose="020E0502060401010101" pitchFamily="34" charset="-79"/>
              </a:rPr>
              <a:t>עובד שלא מתגורר </a:t>
            </a:r>
            <a:r>
              <a:rPr lang="he-IL" b="1" u="sng" dirty="0">
                <a:solidFill>
                  <a:srgbClr val="FF0000"/>
                </a:solidFill>
                <a:latin typeface="David" panose="020E0502060401010101" pitchFamily="34" charset="-79"/>
                <a:cs typeface="David" panose="020E0502060401010101" pitchFamily="34" charset="-79"/>
              </a:rPr>
              <a:t>באזור שפונה לפי החלטת </a:t>
            </a:r>
            <a:r>
              <a:rPr lang="he-IL" b="1" u="sng" dirty="0">
                <a:solidFill>
                  <a:srgbClr val="FF0000"/>
                </a:solidFill>
                <a:latin typeface="David" panose="020E0502060401010101" pitchFamily="34" charset="-79"/>
                <a:cs typeface="David" panose="020E0502060401010101" pitchFamily="34" charset="-79"/>
              </a:rPr>
              <a:t>ממשלה אך גר באזור המיוחד (עד 40 ק"מ)</a:t>
            </a:r>
            <a:endParaRPr lang="he-IL" b="1" u="sng" dirty="0">
              <a:solidFill>
                <a:srgbClr val="FF0000"/>
              </a:solidFill>
              <a:latin typeface="David" panose="020E0502060401010101" pitchFamily="34" charset="-79"/>
              <a:cs typeface="David" panose="020E0502060401010101" pitchFamily="34" charset="-79"/>
            </a:endParaRPr>
          </a:p>
          <a:p>
            <a:pPr marL="1916314" indent="-801521" algn="just">
              <a:buNone/>
            </a:pPr>
            <a:r>
              <a:rPr lang="he-IL" b="1" dirty="0">
                <a:solidFill>
                  <a:srgbClr val="FF0000"/>
                </a:solidFill>
                <a:latin typeface="David" panose="020E0502060401010101" pitchFamily="34" charset="-79"/>
                <a:cs typeface="David" panose="020E0502060401010101" pitchFamily="34" charset="-79"/>
              </a:rPr>
              <a:t>3.</a:t>
            </a:r>
            <a:r>
              <a:rPr lang="he-IL" dirty="0">
                <a:latin typeface="David" panose="020E0502060401010101" pitchFamily="34" charset="-79"/>
                <a:cs typeface="David" panose="020E0502060401010101" pitchFamily="34" charset="-79"/>
              </a:rPr>
              <a:t> העובד הוא אדם עם מוגבלות או שהוא קרוב של אדם עם מוגבלות שמתגורר באזור המיוחד והוא נעדר מהעבודה לצורך השגחה או טיפול בקרוב. </a:t>
            </a:r>
          </a:p>
          <a:p>
            <a:pPr marL="1916314" indent="-801521" algn="just">
              <a:buNone/>
            </a:pPr>
            <a:r>
              <a:rPr lang="he-IL"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 המוגבלות או מוגבלות הקרוב שעליו הוא משגיח</a:t>
            </a:r>
          </a:p>
          <a:p>
            <a:pPr marL="1916314" indent="-801521" algn="just">
              <a:buNone/>
            </a:pPr>
            <a:r>
              <a:rPr lang="he-IL" dirty="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   ידועה למעסיק. </a:t>
            </a: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59</a:t>
            </a:fld>
            <a:endParaRPr lang="he-IL"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03" y="9261940"/>
            <a:ext cx="2589815" cy="1241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606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6</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4" y="2895644"/>
            <a:ext cx="15109737" cy="654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0667" b="1" u="sng" dirty="0">
                <a:solidFill>
                  <a:srgbClr val="00B050"/>
                </a:solidFill>
                <a:latin typeface="David" pitchFamily="34" charset="-79"/>
                <a:cs typeface="David" pitchFamily="34" charset="-79"/>
              </a:rPr>
              <a:t>המסלול הירוק</a:t>
            </a:r>
            <a:r>
              <a:rPr lang="he-IL" sz="10667" b="1" u="sng" dirty="0">
                <a:solidFill>
                  <a:srgbClr val="FF0000"/>
                </a:solidFill>
                <a:latin typeface="David" pitchFamily="34" charset="-79"/>
                <a:cs typeface="David" pitchFamily="34" charset="-79"/>
              </a:rPr>
              <a:t> </a:t>
            </a:r>
          </a:p>
          <a:p>
            <a:pPr algn="ctr" eaLnBrk="1" hangingPunct="1"/>
            <a:r>
              <a:rPr lang="he-IL" sz="8533" b="1" u="sng" dirty="0">
                <a:solidFill>
                  <a:srgbClr val="FF0000"/>
                </a:solidFill>
                <a:latin typeface="David" pitchFamily="34" charset="-79"/>
                <a:cs typeface="David" pitchFamily="34" charset="-79"/>
              </a:rPr>
              <a:t>מענק המשכיות עסקית – פיצוי הוצאות קבועות והוצאות שכר</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9033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נוסחת הפיצוי במסלול השכר</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u="sng" dirty="0">
                <a:solidFill>
                  <a:srgbClr val="FF0000"/>
                </a:solidFill>
                <a:latin typeface="David" panose="020E0502060401010101" pitchFamily="34" charset="-79"/>
                <a:cs typeface="David" panose="020E0502060401010101" pitchFamily="34" charset="-79"/>
              </a:rPr>
              <a:t>נוסחת הפיצוי במסלול שכר</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60</a:t>
            </a:fld>
            <a:endParaRPr lang="he-IL" dirty="0"/>
          </a:p>
        </p:txBody>
      </p:sp>
      <p:sp>
        <p:nvSpPr>
          <p:cNvPr id="6" name="TextBox 5"/>
          <p:cNvSpPr txBox="1"/>
          <p:nvPr/>
        </p:nvSpPr>
        <p:spPr>
          <a:xfrm>
            <a:off x="3007431" y="4841664"/>
            <a:ext cx="3188718" cy="2718821"/>
          </a:xfrm>
          <a:prstGeom prst="rect">
            <a:avLst/>
          </a:prstGeom>
          <a:noFill/>
          <a:ln w="12700">
            <a:noFill/>
          </a:ln>
        </p:spPr>
        <p:txBody>
          <a:bodyPr wrap="square" rtlCol="1">
            <a:spAutoFit/>
          </a:bodyPr>
          <a:lstStyle/>
          <a:p>
            <a:pPr algn="ctr"/>
            <a:r>
              <a:rPr lang="he-IL" sz="5689" b="1" dirty="0">
                <a:latin typeface="David" panose="020E0502060401010101" pitchFamily="34" charset="-79"/>
                <a:cs typeface="David" panose="020E0502060401010101" pitchFamily="34" charset="-79"/>
              </a:rPr>
              <a:t>מספר ימי ההיעדרות של העובד</a:t>
            </a:r>
            <a:endParaRPr lang="he-IL" sz="5689" b="1" dirty="0">
              <a:latin typeface="David" panose="020E0502060401010101" pitchFamily="34" charset="-79"/>
              <a:cs typeface="David" panose="020E0502060401010101" pitchFamily="34" charset="-79"/>
            </a:endParaRPr>
          </a:p>
        </p:txBody>
      </p:sp>
      <p:sp>
        <p:nvSpPr>
          <p:cNvPr id="7" name="TextBox 6"/>
          <p:cNvSpPr txBox="1"/>
          <p:nvPr/>
        </p:nvSpPr>
        <p:spPr>
          <a:xfrm>
            <a:off x="6463815" y="5199900"/>
            <a:ext cx="1163765" cy="1569660"/>
          </a:xfrm>
          <a:prstGeom prst="rect">
            <a:avLst/>
          </a:prstGeom>
          <a:noFill/>
          <a:ln w="12700">
            <a:noFill/>
          </a:ln>
        </p:spPr>
        <p:txBody>
          <a:bodyPr wrap="square" rtlCol="1">
            <a:spAutoFit/>
          </a:bodyPr>
          <a:lstStyle/>
          <a:p>
            <a:pPr algn="ctr"/>
            <a:r>
              <a:rPr lang="en-US" sz="96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8" name="TextBox 7"/>
          <p:cNvSpPr txBox="1"/>
          <p:nvPr/>
        </p:nvSpPr>
        <p:spPr>
          <a:xfrm>
            <a:off x="7487930" y="5455930"/>
            <a:ext cx="2971931" cy="1186607"/>
          </a:xfrm>
          <a:prstGeom prst="rect">
            <a:avLst/>
          </a:prstGeom>
          <a:noFill/>
          <a:ln w="12700">
            <a:noFill/>
          </a:ln>
        </p:spPr>
        <p:txBody>
          <a:bodyPr wrap="square" rtlCol="1">
            <a:spAutoFit/>
          </a:bodyPr>
          <a:lstStyle/>
          <a:p>
            <a:pPr algn="ctr"/>
            <a:r>
              <a:rPr lang="he-IL" sz="7111" b="1" dirty="0">
                <a:latin typeface="David" panose="020E0502060401010101" pitchFamily="34" charset="-79"/>
                <a:cs typeface="David" panose="020E0502060401010101" pitchFamily="34" charset="-79"/>
              </a:rPr>
              <a:t>520 ₪</a:t>
            </a:r>
            <a:r>
              <a:rPr lang="he-IL" sz="5689" b="1" dirty="0">
                <a:latin typeface="David" panose="020E0502060401010101" pitchFamily="34" charset="-79"/>
                <a:cs typeface="David" panose="020E0502060401010101" pitchFamily="34" charset="-79"/>
              </a:rPr>
              <a:t> </a:t>
            </a:r>
            <a:endParaRPr lang="he-IL" sz="7111" b="1" dirty="0">
              <a:latin typeface="David" panose="020E0502060401010101" pitchFamily="34" charset="-79"/>
              <a:cs typeface="David" panose="020E0502060401010101" pitchFamily="34" charset="-79"/>
            </a:endParaRPr>
          </a:p>
        </p:txBody>
      </p:sp>
      <p:cxnSp>
        <p:nvCxnSpPr>
          <p:cNvPr id="45" name="מחבר ישר 44"/>
          <p:cNvCxnSpPr/>
          <p:nvPr/>
        </p:nvCxnSpPr>
        <p:spPr>
          <a:xfrm flipH="1">
            <a:off x="3007431" y="4296569"/>
            <a:ext cx="112652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a:off x="3007431" y="4296569"/>
            <a:ext cx="0" cy="42317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a:off x="3007431" y="8509695"/>
            <a:ext cx="11265252" cy="185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flipV="1">
            <a:off x="14272683" y="4296569"/>
            <a:ext cx="0" cy="42317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0560270" y="5199900"/>
            <a:ext cx="1163765" cy="1569660"/>
          </a:xfrm>
          <a:prstGeom prst="rect">
            <a:avLst/>
          </a:prstGeom>
          <a:noFill/>
          <a:ln w="12700">
            <a:noFill/>
          </a:ln>
        </p:spPr>
        <p:txBody>
          <a:bodyPr wrap="square" rtlCol="1">
            <a:spAutoFit/>
          </a:bodyPr>
          <a:lstStyle/>
          <a:p>
            <a:pPr algn="ctr"/>
            <a:r>
              <a:rPr lang="en-US" sz="9600" b="1" dirty="0">
                <a:latin typeface="David" panose="020E0502060401010101" pitchFamily="34" charset="-79"/>
                <a:cs typeface="David" panose="020E0502060401010101" pitchFamily="34" charset="-79"/>
              </a:rPr>
              <a:t>=</a:t>
            </a:r>
            <a:endParaRPr lang="he-IL" sz="6400" b="1" dirty="0">
              <a:latin typeface="David" panose="020E0502060401010101" pitchFamily="34" charset="-79"/>
              <a:cs typeface="David" panose="020E0502060401010101" pitchFamily="34" charset="-79"/>
            </a:endParaRPr>
          </a:p>
        </p:txBody>
      </p:sp>
      <p:sp>
        <p:nvSpPr>
          <p:cNvPr id="15" name="TextBox 14"/>
          <p:cNvSpPr txBox="1"/>
          <p:nvPr/>
        </p:nvSpPr>
        <p:spPr>
          <a:xfrm>
            <a:off x="11211979" y="4815858"/>
            <a:ext cx="3188718" cy="2718821"/>
          </a:xfrm>
          <a:prstGeom prst="rect">
            <a:avLst/>
          </a:prstGeom>
          <a:noFill/>
          <a:ln w="12700">
            <a:noFill/>
          </a:ln>
        </p:spPr>
        <p:txBody>
          <a:bodyPr wrap="square" rtlCol="1">
            <a:spAutoFit/>
          </a:bodyPr>
          <a:lstStyle/>
          <a:p>
            <a:pPr algn="ctr"/>
            <a:r>
              <a:rPr lang="he-IL" sz="5689" b="1" dirty="0">
                <a:latin typeface="David" panose="020E0502060401010101" pitchFamily="34" charset="-79"/>
                <a:cs typeface="David" panose="020E0502060401010101" pitchFamily="34" charset="-79"/>
              </a:rPr>
              <a:t>הפיצוי העקיף לניזוק</a:t>
            </a:r>
            <a:endParaRPr lang="he-IL" sz="5689" b="1" dirty="0">
              <a:latin typeface="David" panose="020E0502060401010101" pitchFamily="34" charset="-79"/>
              <a:cs typeface="David" panose="020E0502060401010101" pitchFamily="34" charset="-79"/>
            </a:endParaRPr>
          </a:p>
        </p:txBody>
      </p:sp>
      <p:pic>
        <p:nvPicPr>
          <p:cNvPr id="1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2004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61</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575162" y="2950351"/>
            <a:ext cx="15109737" cy="665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4222" b="1" u="sng" dirty="0">
                <a:solidFill>
                  <a:srgbClr val="FF0000"/>
                </a:solidFill>
                <a:latin typeface="David" pitchFamily="34" charset="-79"/>
                <a:cs typeface="David" pitchFamily="34" charset="-79"/>
              </a:rPr>
              <a:t>מי לא זכאי לפיצוי במסלול שכר</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912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מי לא זכאי לפיצוי במסלול שכר</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normAutofit lnSpcReduction="10000"/>
          </a:bodyPr>
          <a:lstStyle/>
          <a:p>
            <a:pPr marL="801521" indent="-688631" algn="just">
              <a:buNone/>
            </a:pPr>
            <a:r>
              <a:rPr lang="he-IL" sz="5511" b="1" dirty="0">
                <a:solidFill>
                  <a:srgbClr val="FF0000"/>
                </a:solidFill>
                <a:latin typeface="David" panose="020E0502060401010101" pitchFamily="34" charset="-79"/>
                <a:cs typeface="David" panose="020E0502060401010101" pitchFamily="34" charset="-79"/>
              </a:rPr>
              <a:t>1.</a:t>
            </a:r>
            <a:r>
              <a:rPr lang="he-IL" sz="5511" dirty="0">
                <a:latin typeface="David" panose="020E0502060401010101" pitchFamily="34" charset="-79"/>
                <a:cs typeface="David" panose="020E0502060401010101" pitchFamily="34" charset="-79"/>
              </a:rPr>
              <a:t> המדינה;</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2.</a:t>
            </a:r>
            <a:r>
              <a:rPr lang="he-IL" sz="5511" dirty="0">
                <a:latin typeface="David" panose="020E0502060401010101" pitchFamily="34" charset="-79"/>
                <a:cs typeface="David" panose="020E0502060401010101" pitchFamily="34" charset="-79"/>
              </a:rPr>
              <a:t> </a:t>
            </a:r>
            <a:r>
              <a:rPr lang="he-IL" sz="5511" dirty="0">
                <a:latin typeface="David" panose="020E0502060401010101" pitchFamily="34" charset="-79"/>
                <a:cs typeface="David" panose="020E0502060401010101" pitchFamily="34" charset="-79"/>
              </a:rPr>
              <a:t>גוף מתוקצב או תאגיד בריאות כהגדרתם בסעיף 21 לחוק יסודות </a:t>
            </a:r>
            <a:r>
              <a:rPr lang="he-IL" sz="5511" dirty="0">
                <a:latin typeface="David" panose="020E0502060401010101" pitchFamily="34" charset="-79"/>
                <a:cs typeface="David" panose="020E0502060401010101" pitchFamily="34" charset="-79"/>
              </a:rPr>
              <a:t>התקציב</a:t>
            </a:r>
            <a:r>
              <a:rPr lang="en-US" sz="5511" dirty="0">
                <a:latin typeface="David" panose="020E0502060401010101" pitchFamily="34" charset="-79"/>
                <a:cs typeface="David" panose="020E0502060401010101" pitchFamily="34" charset="-79"/>
              </a:rPr>
              <a:t>;</a:t>
            </a:r>
            <a:r>
              <a:rPr lang="he-IL" sz="5511" dirty="0">
                <a:latin typeface="David" panose="020E0502060401010101" pitchFamily="34" charset="-79"/>
                <a:cs typeface="David" panose="020E0502060401010101" pitchFamily="34" charset="-79"/>
              </a:rPr>
              <a:t> </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3.</a:t>
            </a:r>
            <a:r>
              <a:rPr lang="he-IL" sz="5511" dirty="0">
                <a:latin typeface="David" panose="020E0502060401010101" pitchFamily="34" charset="-79"/>
                <a:cs typeface="David" panose="020E0502060401010101" pitchFamily="34" charset="-79"/>
              </a:rPr>
              <a:t> </a:t>
            </a:r>
            <a:r>
              <a:rPr lang="he-IL" sz="5511" dirty="0">
                <a:latin typeface="David" panose="020E0502060401010101" pitchFamily="34" charset="-79"/>
                <a:cs typeface="David" panose="020E0502060401010101" pitchFamily="34" charset="-79"/>
              </a:rPr>
              <a:t>קופת חולים;</a:t>
            </a:r>
            <a:endParaRPr lang="he-IL" sz="5511" dirty="0">
              <a:latin typeface="David" panose="020E0502060401010101" pitchFamily="34" charset="-79"/>
              <a:cs typeface="David" panose="020E0502060401010101" pitchFamily="34" charset="-79"/>
            </a:endParaRP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4.</a:t>
            </a:r>
            <a:r>
              <a:rPr lang="he-IL" sz="5511" dirty="0">
                <a:latin typeface="David" panose="020E0502060401010101" pitchFamily="34" charset="-79"/>
                <a:cs typeface="David" panose="020E0502060401010101" pitchFamily="34" charset="-79"/>
              </a:rPr>
              <a:t> מוסד ציבורי שאיננו מוסד ציבורי זכאי;</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5.</a:t>
            </a:r>
            <a:r>
              <a:rPr lang="he-IL" sz="5511" dirty="0">
                <a:latin typeface="David" panose="020E0502060401010101" pitchFamily="34" charset="-79"/>
                <a:cs typeface="David" panose="020E0502060401010101" pitchFamily="34" charset="-79"/>
              </a:rPr>
              <a:t> ניזוק שדיווח לרשות המסים על סגירת עסקו לפני אוקטובר 2023;</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6.</a:t>
            </a:r>
            <a:r>
              <a:rPr lang="he-IL" sz="5511" dirty="0">
                <a:latin typeface="David" panose="020E0502060401010101" pitchFamily="34" charset="-79"/>
                <a:cs typeface="David" panose="020E0502060401010101" pitchFamily="34" charset="-79"/>
              </a:rPr>
              <a:t> ניזוק שעסקו לא היה פעיל לפני 30.9.23. </a:t>
            </a: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62</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4152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63</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4" y="4113838"/>
            <a:ext cx="15109737" cy="408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1733" b="1" u="sng" dirty="0">
                <a:solidFill>
                  <a:srgbClr val="FF0000"/>
                </a:solidFill>
                <a:latin typeface="David" pitchFamily="34" charset="-79"/>
                <a:cs typeface="David" pitchFamily="34" charset="-79"/>
              </a:rPr>
              <a:t>מסלול מחזורים</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03" y="9059333"/>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4609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מסלול מחזורים</a:t>
            </a:r>
            <a:endParaRPr lang="he-IL" sz="7111" b="1" u="sng" dirty="0">
              <a:solidFill>
                <a:srgbClr val="00B0F0"/>
              </a:solidFill>
            </a:endParaRPr>
          </a:p>
        </p:txBody>
      </p:sp>
      <p:sp>
        <p:nvSpPr>
          <p:cNvPr id="3" name="מציין מיקום תוכן 2"/>
          <p:cNvSpPr>
            <a:spLocks noGrp="1"/>
          </p:cNvSpPr>
          <p:nvPr>
            <p:ph idx="1"/>
          </p:nvPr>
        </p:nvSpPr>
        <p:spPr>
          <a:xfrm>
            <a:off x="812800" y="2639616"/>
            <a:ext cx="14740025" cy="7040782"/>
          </a:xfrm>
        </p:spPr>
        <p:txBody>
          <a:bodyPr/>
          <a:lstStyle/>
          <a:p>
            <a:pPr marL="801521" indent="-688631" algn="just">
              <a:buNone/>
            </a:pPr>
            <a:r>
              <a:rPr lang="he-IL" sz="6400" b="1" u="sng" dirty="0">
                <a:solidFill>
                  <a:srgbClr val="FF0000"/>
                </a:solidFill>
                <a:latin typeface="David" panose="020E0502060401010101" pitchFamily="34" charset="-79"/>
                <a:cs typeface="David" panose="020E0502060401010101" pitchFamily="34" charset="-79"/>
              </a:rPr>
              <a:t>תיאור המסלול</a:t>
            </a:r>
          </a:p>
          <a:p>
            <a:pPr marL="158046" indent="-45156" algn="just">
              <a:buNone/>
            </a:pPr>
            <a:r>
              <a:rPr lang="he-IL" sz="5511" dirty="0">
                <a:latin typeface="David" panose="020E0502060401010101" pitchFamily="34" charset="-79"/>
                <a:cs typeface="David" panose="020E0502060401010101" pitchFamily="34" charset="-79"/>
              </a:rPr>
              <a:t>המסלול מבוסס על התפיסה כי הנזק העקיף מתבטא בירידה במחזור העסקאות. ירידה במחזור העסקאות מלווה בירידה בהוצאות התפעול המשתנות. </a:t>
            </a:r>
          </a:p>
          <a:p>
            <a:pPr marL="158046" indent="-45156" algn="just">
              <a:buNone/>
            </a:pPr>
            <a:r>
              <a:rPr lang="he-IL" sz="5511" dirty="0">
                <a:latin typeface="David" panose="020E0502060401010101" pitchFamily="34" charset="-79"/>
                <a:cs typeface="David" panose="020E0502060401010101" pitchFamily="34" charset="-79"/>
              </a:rPr>
              <a:t>חישוב הנזק לפי מסלול זה מבוסס על השוואת מחזורי העסקאות (אוקטובר 2022 מול אוקטובר 2023) </a:t>
            </a:r>
            <a:r>
              <a:rPr lang="he-IL" sz="5511" b="1" dirty="0">
                <a:latin typeface="David" panose="020E0502060401010101" pitchFamily="34" charset="-79"/>
                <a:cs typeface="David" panose="020E0502060401010101" pitchFamily="34" charset="-79"/>
              </a:rPr>
              <a:t>בניכוי ההוצאות שנחסכו</a:t>
            </a:r>
            <a:r>
              <a:rPr lang="he-IL" sz="5511" dirty="0">
                <a:latin typeface="David" panose="020E0502060401010101" pitchFamily="34" charset="-79"/>
                <a:cs typeface="David" panose="020E0502060401010101" pitchFamily="34" charset="-79"/>
              </a:rPr>
              <a:t> בתקופה בה העסק לא פעל או פעל חלקית. </a:t>
            </a: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64</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5990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נוסחת הפיצוי במסלול מחזורים</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u="sng" dirty="0">
                <a:solidFill>
                  <a:srgbClr val="FF0000"/>
                </a:solidFill>
                <a:latin typeface="David" panose="020E0502060401010101" pitchFamily="34" charset="-79"/>
                <a:cs typeface="David" panose="020E0502060401010101" pitchFamily="34" charset="-79"/>
              </a:rPr>
              <a:t>נוסחת הפיצוי במסלול מחזורים</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65</a:t>
            </a:fld>
            <a:endParaRPr lang="he-IL" dirty="0"/>
          </a:p>
        </p:txBody>
      </p:sp>
      <p:sp>
        <p:nvSpPr>
          <p:cNvPr id="6" name="TextBox 5"/>
          <p:cNvSpPr txBox="1"/>
          <p:nvPr/>
        </p:nvSpPr>
        <p:spPr>
          <a:xfrm>
            <a:off x="3007431" y="4841665"/>
            <a:ext cx="3188718" cy="2718821"/>
          </a:xfrm>
          <a:prstGeom prst="rect">
            <a:avLst/>
          </a:prstGeom>
          <a:noFill/>
          <a:ln w="12700">
            <a:noFill/>
          </a:ln>
        </p:spPr>
        <p:txBody>
          <a:bodyPr wrap="square" rtlCol="1">
            <a:spAutoFit/>
          </a:bodyPr>
          <a:lstStyle/>
          <a:p>
            <a:pPr algn="ctr"/>
            <a:r>
              <a:rPr lang="he-IL" sz="5689" b="1" dirty="0">
                <a:latin typeface="David" panose="020E0502060401010101" pitchFamily="34" charset="-79"/>
                <a:cs typeface="David" panose="020E0502060401010101" pitchFamily="34" charset="-79"/>
              </a:rPr>
              <a:t>סכום הפרש המחזורים</a:t>
            </a:r>
            <a:endParaRPr lang="he-IL" sz="5689" b="1" dirty="0">
              <a:latin typeface="David" panose="020E0502060401010101" pitchFamily="34" charset="-79"/>
              <a:cs typeface="David" panose="020E0502060401010101" pitchFamily="34" charset="-79"/>
            </a:endParaRPr>
          </a:p>
        </p:txBody>
      </p:sp>
      <p:sp>
        <p:nvSpPr>
          <p:cNvPr id="7" name="TextBox 6"/>
          <p:cNvSpPr txBox="1"/>
          <p:nvPr/>
        </p:nvSpPr>
        <p:spPr>
          <a:xfrm>
            <a:off x="6463815" y="5199900"/>
            <a:ext cx="1163765" cy="1569660"/>
          </a:xfrm>
          <a:prstGeom prst="rect">
            <a:avLst/>
          </a:prstGeom>
          <a:noFill/>
          <a:ln w="12700">
            <a:noFill/>
          </a:ln>
        </p:spPr>
        <p:txBody>
          <a:bodyPr wrap="square" rtlCol="1">
            <a:spAutoFit/>
          </a:bodyPr>
          <a:lstStyle/>
          <a:p>
            <a:pPr algn="ctr"/>
            <a:r>
              <a:rPr lang="en-US" sz="96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8" name="TextBox 7"/>
          <p:cNvSpPr txBox="1"/>
          <p:nvPr/>
        </p:nvSpPr>
        <p:spPr>
          <a:xfrm>
            <a:off x="6975872" y="4841665"/>
            <a:ext cx="4048370" cy="2718821"/>
          </a:xfrm>
          <a:prstGeom prst="rect">
            <a:avLst/>
          </a:prstGeom>
          <a:noFill/>
          <a:ln w="12700">
            <a:noFill/>
          </a:ln>
        </p:spPr>
        <p:txBody>
          <a:bodyPr wrap="square" rtlCol="1">
            <a:spAutoFit/>
          </a:bodyPr>
          <a:lstStyle/>
          <a:p>
            <a:pPr algn="ctr"/>
            <a:r>
              <a:rPr lang="he-IL" sz="5689" b="1" dirty="0">
                <a:latin typeface="David" panose="020E0502060401010101" pitchFamily="34" charset="-79"/>
                <a:cs typeface="David" panose="020E0502060401010101" pitchFamily="34" charset="-79"/>
              </a:rPr>
              <a:t>משלים ההוצאה הנחסכת </a:t>
            </a:r>
            <a:endParaRPr lang="he-IL" sz="5689" b="1" dirty="0">
              <a:latin typeface="David" panose="020E0502060401010101" pitchFamily="34" charset="-79"/>
              <a:cs typeface="David" panose="020E0502060401010101" pitchFamily="34" charset="-79"/>
            </a:endParaRPr>
          </a:p>
        </p:txBody>
      </p:sp>
      <p:cxnSp>
        <p:nvCxnSpPr>
          <p:cNvPr id="45" name="מחבר ישר 44"/>
          <p:cNvCxnSpPr/>
          <p:nvPr/>
        </p:nvCxnSpPr>
        <p:spPr>
          <a:xfrm flipH="1">
            <a:off x="3007431" y="4296569"/>
            <a:ext cx="112652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flipH="1">
            <a:off x="3005812" y="4296569"/>
            <a:ext cx="1620" cy="55118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מחבר ישר 48"/>
          <p:cNvCxnSpPr/>
          <p:nvPr/>
        </p:nvCxnSpPr>
        <p:spPr>
          <a:xfrm>
            <a:off x="3005811" y="9789837"/>
            <a:ext cx="11265252" cy="185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מחבר ישר 50"/>
          <p:cNvCxnSpPr/>
          <p:nvPr/>
        </p:nvCxnSpPr>
        <p:spPr>
          <a:xfrm flipV="1">
            <a:off x="14271064" y="4296569"/>
            <a:ext cx="1620" cy="55118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3" y="9424370"/>
            <a:ext cx="2328091" cy="111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0560270" y="5199900"/>
            <a:ext cx="1163765" cy="1569660"/>
          </a:xfrm>
          <a:prstGeom prst="rect">
            <a:avLst/>
          </a:prstGeom>
          <a:noFill/>
          <a:ln w="12700">
            <a:noFill/>
          </a:ln>
        </p:spPr>
        <p:txBody>
          <a:bodyPr wrap="square" rtlCol="1">
            <a:spAutoFit/>
          </a:bodyPr>
          <a:lstStyle/>
          <a:p>
            <a:pPr algn="ctr"/>
            <a:r>
              <a:rPr lang="en-US" sz="9600" b="1" dirty="0">
                <a:latin typeface="David" panose="020E0502060401010101" pitchFamily="34" charset="-79"/>
                <a:cs typeface="David" panose="020E0502060401010101" pitchFamily="34" charset="-79"/>
              </a:rPr>
              <a:t>=</a:t>
            </a:r>
            <a:endParaRPr lang="he-IL" sz="6400" b="1" dirty="0">
              <a:latin typeface="David" panose="020E0502060401010101" pitchFamily="34" charset="-79"/>
              <a:cs typeface="David" panose="020E0502060401010101" pitchFamily="34" charset="-79"/>
            </a:endParaRPr>
          </a:p>
        </p:txBody>
      </p:sp>
      <p:sp>
        <p:nvSpPr>
          <p:cNvPr id="15" name="TextBox 14"/>
          <p:cNvSpPr txBox="1"/>
          <p:nvPr/>
        </p:nvSpPr>
        <p:spPr>
          <a:xfrm>
            <a:off x="11211979" y="4815858"/>
            <a:ext cx="3188718" cy="2718821"/>
          </a:xfrm>
          <a:prstGeom prst="rect">
            <a:avLst/>
          </a:prstGeom>
          <a:noFill/>
          <a:ln w="12700">
            <a:noFill/>
          </a:ln>
        </p:spPr>
        <p:txBody>
          <a:bodyPr wrap="square" rtlCol="1">
            <a:spAutoFit/>
          </a:bodyPr>
          <a:lstStyle/>
          <a:p>
            <a:pPr algn="ctr"/>
            <a:r>
              <a:rPr lang="he-IL" sz="5689" b="1" dirty="0">
                <a:latin typeface="David" panose="020E0502060401010101" pitchFamily="34" charset="-79"/>
                <a:cs typeface="David" panose="020E0502060401010101" pitchFamily="34" charset="-79"/>
              </a:rPr>
              <a:t>הפיצוי העקיף לניזוק</a:t>
            </a:r>
            <a:endParaRPr lang="he-IL" sz="5689" b="1" dirty="0">
              <a:latin typeface="David" panose="020E0502060401010101" pitchFamily="34" charset="-79"/>
              <a:cs typeface="David" panose="020E0502060401010101" pitchFamily="34" charset="-79"/>
            </a:endParaRPr>
          </a:p>
        </p:txBody>
      </p:sp>
      <p:cxnSp>
        <p:nvCxnSpPr>
          <p:cNvPr id="10" name="מחבר ישר 9"/>
          <p:cNvCxnSpPr/>
          <p:nvPr/>
        </p:nvCxnSpPr>
        <p:spPr>
          <a:xfrm>
            <a:off x="9000057" y="7409451"/>
            <a:ext cx="0" cy="734777"/>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מחבר ישר 11"/>
          <p:cNvCxnSpPr/>
          <p:nvPr/>
        </p:nvCxnSpPr>
        <p:spPr>
          <a:xfrm flipH="1">
            <a:off x="4415588" y="8144228"/>
            <a:ext cx="45844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V="1">
            <a:off x="4415588" y="7409453"/>
            <a:ext cx="0" cy="73477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4671616" y="8091575"/>
            <a:ext cx="3840427" cy="1405641"/>
          </a:xfrm>
          <a:prstGeom prst="rect">
            <a:avLst/>
          </a:prstGeom>
          <a:noFill/>
        </p:spPr>
        <p:txBody>
          <a:bodyPr wrap="square" rtlCol="1">
            <a:spAutoFit/>
          </a:bodyPr>
          <a:lstStyle/>
          <a:p>
            <a:pPr algn="ctr"/>
            <a:r>
              <a:rPr lang="he-IL" sz="4267" b="1" dirty="0">
                <a:latin typeface="David" panose="020E0502060401010101" pitchFamily="34" charset="-79"/>
                <a:cs typeface="David" panose="020E0502060401010101" pitchFamily="34" charset="-79"/>
              </a:rPr>
              <a:t>בכפוף לתקרה של 2,500,000 ₪ </a:t>
            </a:r>
            <a:endParaRPr lang="he-IL" sz="4267" b="1" dirty="0">
              <a:latin typeface="David" panose="020E0502060401010101" pitchFamily="34" charset="-79"/>
              <a:cs typeface="David" panose="020E0502060401010101" pitchFamily="34" charset="-79"/>
            </a:endParaRPr>
          </a:p>
        </p:txBody>
      </p:sp>
      <p:pic>
        <p:nvPicPr>
          <p:cNvPr id="20"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4826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מסלול מחזורים</a:t>
            </a:r>
            <a:endParaRPr lang="he-IL" sz="7111" b="1" u="sng" dirty="0">
              <a:solidFill>
                <a:srgbClr val="00B0F0"/>
              </a:solidFill>
            </a:endParaRPr>
          </a:p>
        </p:txBody>
      </p:sp>
      <p:sp>
        <p:nvSpPr>
          <p:cNvPr id="3" name="מציין מיקום תוכן 2"/>
          <p:cNvSpPr>
            <a:spLocks noGrp="1"/>
          </p:cNvSpPr>
          <p:nvPr>
            <p:ph idx="1"/>
          </p:nvPr>
        </p:nvSpPr>
        <p:spPr>
          <a:xfrm>
            <a:off x="812800" y="2639616"/>
            <a:ext cx="14740025" cy="7040782"/>
          </a:xfrm>
        </p:spPr>
        <p:txBody>
          <a:bodyPr/>
          <a:lstStyle/>
          <a:p>
            <a:pPr marL="801521" indent="-688631" algn="just">
              <a:buNone/>
            </a:pPr>
            <a:r>
              <a:rPr lang="he-IL" sz="6400" b="1" u="sng" dirty="0">
                <a:solidFill>
                  <a:srgbClr val="FF0000"/>
                </a:solidFill>
                <a:latin typeface="David" panose="020E0502060401010101" pitchFamily="34" charset="-79"/>
                <a:cs typeface="David" panose="020E0502060401010101" pitchFamily="34" charset="-79"/>
              </a:rPr>
              <a:t>משלים ההוצאה הנחסכת</a:t>
            </a:r>
          </a:p>
          <a:p>
            <a:pPr marL="158046" indent="-45156" algn="just">
              <a:buNone/>
            </a:pPr>
            <a:r>
              <a:rPr lang="he-IL" sz="5511" dirty="0">
                <a:latin typeface="David" panose="020E0502060401010101" pitchFamily="34" charset="-79"/>
                <a:cs typeface="David" panose="020E0502060401010101" pitchFamily="34" charset="-79"/>
              </a:rPr>
              <a:t>מבטא את שיעור הירידה בהוצאות השוטפות בעת ירידת הפעילות העסקית ומביא לידי ביטוי הוצאות של נחסכו למרות הירידה בפעילות העסקית. </a:t>
            </a:r>
          </a:p>
          <a:p>
            <a:pPr marL="158046" indent="-45156" algn="just">
              <a:buNone/>
            </a:pPr>
            <a:r>
              <a:rPr lang="he-IL" sz="5511" dirty="0">
                <a:latin typeface="David" panose="020E0502060401010101" pitchFamily="34" charset="-79"/>
                <a:cs typeface="David" panose="020E0502060401010101" pitchFamily="34" charset="-79"/>
              </a:rPr>
              <a:t>כמו כן, מביא לידי ביטוי את החיסכון בתשלומי השכר לעובדים ביחס לשנה קודמת. </a:t>
            </a: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66</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0971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מסלול מחזורים</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dirty="0">
                <a:solidFill>
                  <a:srgbClr val="00B050"/>
                </a:solidFill>
                <a:latin typeface="David" panose="020E0502060401010101" pitchFamily="34" charset="-79"/>
                <a:cs typeface="David" panose="020E0502060401010101" pitchFamily="34" charset="-79"/>
              </a:rPr>
              <a:t>"</a:t>
            </a:r>
            <a:r>
              <a:rPr lang="he-IL" sz="6400" b="1" u="sng" dirty="0">
                <a:solidFill>
                  <a:srgbClr val="00B050"/>
                </a:solidFill>
                <a:latin typeface="David" panose="020E0502060401010101" pitchFamily="34" charset="-79"/>
                <a:cs typeface="David" panose="020E0502060401010101" pitchFamily="34" charset="-79"/>
              </a:rPr>
              <a:t>משלים ההוצאה הנחסכת"</a:t>
            </a:r>
            <a:r>
              <a:rPr lang="en-US" sz="5689" b="1" dirty="0">
                <a:solidFill>
                  <a:srgbClr val="00B050"/>
                </a:solidFill>
                <a:latin typeface="David" panose="020E0502060401010101" pitchFamily="34" charset="-79"/>
                <a:cs typeface="David" panose="020E0502060401010101" pitchFamily="34" charset="-79"/>
              </a:rPr>
              <a:t> </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67</a:t>
            </a:fld>
            <a:endParaRPr lang="he-IL" dirty="0"/>
          </a:p>
        </p:txBody>
      </p:sp>
      <p:sp>
        <p:nvSpPr>
          <p:cNvPr id="6" name="TextBox 5"/>
          <p:cNvSpPr txBox="1"/>
          <p:nvPr/>
        </p:nvSpPr>
        <p:spPr>
          <a:xfrm>
            <a:off x="4792878" y="5225707"/>
            <a:ext cx="4871292" cy="2718949"/>
          </a:xfrm>
          <a:prstGeom prst="rect">
            <a:avLst/>
          </a:prstGeom>
          <a:noFill/>
          <a:ln w="12700">
            <a:noFill/>
          </a:ln>
        </p:spPr>
        <p:txBody>
          <a:bodyPr wrap="square" rtlCol="1">
            <a:spAutoFit/>
          </a:bodyPr>
          <a:lstStyle/>
          <a:p>
            <a:pPr algn="ctr"/>
            <a:r>
              <a:rPr lang="he-IL" sz="4267" b="1" dirty="0">
                <a:latin typeface="David" panose="020E0502060401010101" pitchFamily="34" charset="-79"/>
                <a:cs typeface="David" panose="020E0502060401010101" pitchFamily="34" charset="-79"/>
              </a:rPr>
              <a:t>תשומות שוטפות בשנת 2022</a:t>
            </a:r>
          </a:p>
          <a:p>
            <a:pPr algn="ctr"/>
            <a:r>
              <a:rPr lang="he-IL" sz="4267" b="1" dirty="0">
                <a:latin typeface="David" panose="020E0502060401010101" pitchFamily="34" charset="-79"/>
                <a:cs typeface="David" panose="020E0502060401010101" pitchFamily="34" charset="-79"/>
              </a:rPr>
              <a:t>מחזור עסקאות בשנת 2022</a:t>
            </a:r>
            <a:endParaRPr lang="he-IL" sz="4267" b="1" dirty="0">
              <a:latin typeface="David" panose="020E0502060401010101" pitchFamily="34" charset="-79"/>
              <a:cs typeface="David" panose="020E0502060401010101" pitchFamily="34" charset="-79"/>
            </a:endParaRPr>
          </a:p>
        </p:txBody>
      </p:sp>
      <p:sp>
        <p:nvSpPr>
          <p:cNvPr id="7" name="TextBox 6"/>
          <p:cNvSpPr txBox="1"/>
          <p:nvPr/>
        </p:nvSpPr>
        <p:spPr>
          <a:xfrm>
            <a:off x="4031545" y="5843067"/>
            <a:ext cx="1163765"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8" name="TextBox 7"/>
          <p:cNvSpPr txBox="1"/>
          <p:nvPr/>
        </p:nvSpPr>
        <p:spPr>
          <a:xfrm>
            <a:off x="2611751" y="5967987"/>
            <a:ext cx="1803836" cy="858377"/>
          </a:xfrm>
          <a:prstGeom prst="rect">
            <a:avLst/>
          </a:prstGeom>
          <a:noFill/>
          <a:ln w="12700">
            <a:noFill/>
          </a:ln>
        </p:spPr>
        <p:txBody>
          <a:bodyPr wrap="square" rtlCol="1">
            <a:spAutoFit/>
          </a:bodyPr>
          <a:lstStyle/>
          <a:p>
            <a:pPr algn="ctr"/>
            <a:r>
              <a:rPr lang="en-US" sz="4978" b="1" dirty="0">
                <a:latin typeface="David" panose="020E0502060401010101" pitchFamily="34" charset="-79"/>
                <a:cs typeface="David" panose="020E0502060401010101" pitchFamily="34" charset="-79"/>
              </a:rPr>
              <a:t>0.85</a:t>
            </a:r>
            <a:endParaRPr lang="he-IL" sz="6400" b="1" dirty="0">
              <a:latin typeface="David" panose="020E0502060401010101" pitchFamily="34" charset="-79"/>
              <a:cs typeface="David" panose="020E0502060401010101" pitchFamily="34" charset="-79"/>
            </a:endParaRPr>
          </a:p>
        </p:txBody>
      </p:sp>
      <p:sp>
        <p:nvSpPr>
          <p:cNvPr id="28" name="TextBox 27"/>
          <p:cNvSpPr txBox="1"/>
          <p:nvPr/>
        </p:nvSpPr>
        <p:spPr>
          <a:xfrm>
            <a:off x="9652534" y="5839972"/>
            <a:ext cx="1163765" cy="1186607"/>
          </a:xfrm>
          <a:prstGeom prst="rect">
            <a:avLst/>
          </a:prstGeom>
          <a:noFill/>
          <a:ln w="12700">
            <a:noFill/>
          </a:ln>
        </p:spPr>
        <p:txBody>
          <a:bodyPr wrap="square" rtlCol="1">
            <a:spAutoFit/>
          </a:bodyPr>
          <a:lstStyle/>
          <a:p>
            <a:pPr algn="ctr"/>
            <a:r>
              <a:rPr lang="en-US" sz="7111" b="1" dirty="0">
                <a:latin typeface="David" panose="020E0502060401010101" pitchFamily="34" charset="-79"/>
                <a:cs typeface="David" panose="020E0502060401010101" pitchFamily="34" charset="-79"/>
              </a:rPr>
              <a:t>+</a:t>
            </a:r>
            <a:endParaRPr lang="he-IL" sz="6400" b="1" dirty="0">
              <a:latin typeface="David" panose="020E0502060401010101" pitchFamily="34" charset="-79"/>
              <a:cs typeface="David" panose="020E0502060401010101" pitchFamily="34" charset="-79"/>
            </a:endParaRPr>
          </a:p>
        </p:txBody>
      </p:sp>
      <p:sp>
        <p:nvSpPr>
          <p:cNvPr id="30" name="TextBox 29"/>
          <p:cNvSpPr txBox="1"/>
          <p:nvPr/>
        </p:nvSpPr>
        <p:spPr>
          <a:xfrm>
            <a:off x="11072327" y="5199900"/>
            <a:ext cx="3596036" cy="2718949"/>
          </a:xfrm>
          <a:prstGeom prst="rect">
            <a:avLst/>
          </a:prstGeom>
          <a:noFill/>
          <a:ln w="12700">
            <a:noFill/>
          </a:ln>
        </p:spPr>
        <p:txBody>
          <a:bodyPr wrap="square" rtlCol="1">
            <a:spAutoFit/>
          </a:bodyPr>
          <a:lstStyle/>
          <a:p>
            <a:pPr algn="ctr"/>
            <a:r>
              <a:rPr lang="he-IL" sz="4267" b="1" dirty="0">
                <a:latin typeface="David" panose="020E0502060401010101" pitchFamily="34" charset="-79"/>
                <a:cs typeface="David" panose="020E0502060401010101" pitchFamily="34" charset="-79"/>
              </a:rPr>
              <a:t>הוצאות שכר נחסכות</a:t>
            </a:r>
          </a:p>
          <a:p>
            <a:pPr algn="ctr"/>
            <a:r>
              <a:rPr lang="he-IL" sz="4267" b="1" dirty="0">
                <a:latin typeface="David" panose="020E0502060401010101" pitchFamily="34" charset="-79"/>
                <a:cs typeface="David" panose="020E0502060401010101" pitchFamily="34" charset="-79"/>
              </a:rPr>
              <a:t>מחזור עסקאות בשנת 2022</a:t>
            </a:r>
            <a:endParaRPr lang="he-IL" sz="5689" b="1" dirty="0">
              <a:latin typeface="David" panose="020E0502060401010101" pitchFamily="34" charset="-79"/>
              <a:cs typeface="David" panose="020E0502060401010101" pitchFamily="34" charset="-79"/>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215232" y="5839972"/>
            <a:ext cx="1536171"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1 -</a:t>
            </a:r>
            <a:endParaRPr lang="he-IL" sz="6400" b="1" dirty="0">
              <a:latin typeface="David" panose="020E0502060401010101" pitchFamily="34" charset="-79"/>
              <a:cs typeface="David" panose="020E0502060401010101" pitchFamily="34" charset="-79"/>
            </a:endParaRPr>
          </a:p>
        </p:txBody>
      </p:sp>
      <p:cxnSp>
        <p:nvCxnSpPr>
          <p:cNvPr id="12" name="מחבר ישר 11"/>
          <p:cNvCxnSpPr/>
          <p:nvPr/>
        </p:nvCxnSpPr>
        <p:spPr>
          <a:xfrm>
            <a:off x="5195310" y="6608057"/>
            <a:ext cx="4201195"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5" name="מחבר ישר 14"/>
          <p:cNvCxnSpPr/>
          <p:nvPr/>
        </p:nvCxnSpPr>
        <p:spPr>
          <a:xfrm>
            <a:off x="11309967" y="6608057"/>
            <a:ext cx="3077723"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17" name="מחבר ישר 16"/>
          <p:cNvCxnSpPr/>
          <p:nvPr/>
        </p:nvCxnSpPr>
        <p:spPr>
          <a:xfrm flipH="1">
            <a:off x="2611751" y="4943872"/>
            <a:ext cx="523694"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23" name="מחבר ישר 22"/>
          <p:cNvCxnSpPr/>
          <p:nvPr/>
        </p:nvCxnSpPr>
        <p:spPr>
          <a:xfrm>
            <a:off x="2611751" y="4943872"/>
            <a:ext cx="0" cy="3046535"/>
          </a:xfrm>
          <a:prstGeom prst="line">
            <a:avLst/>
          </a:prstGeom>
          <a:ln w="15875"/>
        </p:spPr>
        <p:style>
          <a:lnRef idx="1">
            <a:schemeClr val="dk1"/>
          </a:lnRef>
          <a:fillRef idx="0">
            <a:schemeClr val="dk1"/>
          </a:fillRef>
          <a:effectRef idx="0">
            <a:schemeClr val="dk1"/>
          </a:effectRef>
          <a:fontRef idx="minor">
            <a:schemeClr val="tx1"/>
          </a:fontRef>
        </p:style>
      </p:cxnSp>
      <p:cxnSp>
        <p:nvCxnSpPr>
          <p:cNvPr id="25" name="מחבר ישר 24"/>
          <p:cNvCxnSpPr/>
          <p:nvPr/>
        </p:nvCxnSpPr>
        <p:spPr>
          <a:xfrm>
            <a:off x="2611751" y="7990407"/>
            <a:ext cx="523694"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29" name="מחבר ישר 28"/>
          <p:cNvCxnSpPr/>
          <p:nvPr/>
        </p:nvCxnSpPr>
        <p:spPr>
          <a:xfrm>
            <a:off x="14272683" y="4943872"/>
            <a:ext cx="640071"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33" name="מחבר ישר 32"/>
          <p:cNvCxnSpPr/>
          <p:nvPr/>
        </p:nvCxnSpPr>
        <p:spPr>
          <a:xfrm>
            <a:off x="14912754" y="4943872"/>
            <a:ext cx="0" cy="3046535"/>
          </a:xfrm>
          <a:prstGeom prst="line">
            <a:avLst/>
          </a:prstGeom>
          <a:ln w="15875"/>
        </p:spPr>
        <p:style>
          <a:lnRef idx="1">
            <a:schemeClr val="dk1"/>
          </a:lnRef>
          <a:fillRef idx="0">
            <a:schemeClr val="dk1"/>
          </a:fillRef>
          <a:effectRef idx="0">
            <a:schemeClr val="dk1"/>
          </a:effectRef>
          <a:fontRef idx="minor">
            <a:schemeClr val="tx1"/>
          </a:fontRef>
        </p:style>
      </p:cxnSp>
      <p:cxnSp>
        <p:nvCxnSpPr>
          <p:cNvPr id="35" name="מחבר ישר 34"/>
          <p:cNvCxnSpPr/>
          <p:nvPr/>
        </p:nvCxnSpPr>
        <p:spPr>
          <a:xfrm flipH="1">
            <a:off x="14387690" y="8016213"/>
            <a:ext cx="525065" cy="0"/>
          </a:xfrm>
          <a:prstGeom prst="line">
            <a:avLst/>
          </a:prstGeom>
          <a:ln w="15875"/>
        </p:spPr>
        <p:style>
          <a:lnRef idx="1">
            <a:schemeClr val="dk1"/>
          </a:lnRef>
          <a:fillRef idx="0">
            <a:schemeClr val="dk1"/>
          </a:fillRef>
          <a:effectRef idx="0">
            <a:schemeClr val="dk1"/>
          </a:effectRef>
          <a:fontRef idx="minor">
            <a:schemeClr val="tx1"/>
          </a:fontRef>
        </p:style>
      </p:cxnSp>
      <p:pic>
        <p:nvPicPr>
          <p:cNvPr id="21"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682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מסלול מחזורים</a:t>
            </a:r>
            <a:endParaRPr lang="he-IL" sz="7111" b="1" u="sng" dirty="0">
              <a:solidFill>
                <a:srgbClr val="00B0F0"/>
              </a:solidFill>
            </a:endParaRPr>
          </a:p>
        </p:txBody>
      </p:sp>
      <p:sp>
        <p:nvSpPr>
          <p:cNvPr id="3" name="מציין מיקום תוכן 2"/>
          <p:cNvSpPr>
            <a:spLocks noGrp="1"/>
          </p:cNvSpPr>
          <p:nvPr>
            <p:ph idx="1"/>
          </p:nvPr>
        </p:nvSpPr>
        <p:spPr>
          <a:xfrm>
            <a:off x="812800" y="2767630"/>
            <a:ext cx="14740025" cy="7040782"/>
          </a:xfrm>
        </p:spPr>
        <p:txBody>
          <a:bodyPr/>
          <a:lstStyle/>
          <a:p>
            <a:pPr marL="115712" indent="0" algn="just">
              <a:buNone/>
            </a:pPr>
            <a:r>
              <a:rPr lang="he-IL" sz="6400" b="1" dirty="0">
                <a:solidFill>
                  <a:srgbClr val="00B050"/>
                </a:solidFill>
                <a:latin typeface="David" panose="020E0502060401010101" pitchFamily="34" charset="-79"/>
                <a:cs typeface="David" panose="020E0502060401010101" pitchFamily="34" charset="-79"/>
              </a:rPr>
              <a:t>"</a:t>
            </a:r>
            <a:r>
              <a:rPr lang="he-IL" sz="6400" b="1" u="sng" dirty="0">
                <a:solidFill>
                  <a:srgbClr val="00B050"/>
                </a:solidFill>
                <a:latin typeface="David" panose="020E0502060401010101" pitchFamily="34" charset="-79"/>
                <a:cs typeface="David" panose="020E0502060401010101" pitchFamily="34" charset="-79"/>
              </a:rPr>
              <a:t>הוצאות שכר נחסכות"</a:t>
            </a:r>
            <a:r>
              <a:rPr lang="en-US" sz="5689" b="1" dirty="0">
                <a:solidFill>
                  <a:srgbClr val="00B050"/>
                </a:solidFill>
                <a:latin typeface="David" panose="020E0502060401010101" pitchFamily="34" charset="-79"/>
                <a:cs typeface="David" panose="020E0502060401010101" pitchFamily="34" charset="-79"/>
              </a:rPr>
              <a:t> </a:t>
            </a:r>
            <a:endParaRPr lang="he-IL" b="1" dirty="0">
              <a:solidFill>
                <a:srgbClr val="00B050"/>
              </a:solidFill>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68</a:t>
            </a:fld>
            <a:endParaRPr lang="he-IL" dirty="0"/>
          </a:p>
        </p:txBody>
      </p:sp>
      <p:sp>
        <p:nvSpPr>
          <p:cNvPr id="6" name="TextBox 5"/>
          <p:cNvSpPr txBox="1"/>
          <p:nvPr/>
        </p:nvSpPr>
        <p:spPr>
          <a:xfrm>
            <a:off x="2616636" y="5659305"/>
            <a:ext cx="3207108" cy="1405641"/>
          </a:xfrm>
          <a:prstGeom prst="rect">
            <a:avLst/>
          </a:prstGeom>
          <a:noFill/>
          <a:ln w="12700">
            <a:noFill/>
          </a:ln>
        </p:spPr>
        <p:txBody>
          <a:bodyPr wrap="square" rtlCol="1">
            <a:spAutoFit/>
          </a:bodyPr>
          <a:lstStyle/>
          <a:p>
            <a:pPr algn="ctr"/>
            <a:r>
              <a:rPr lang="he-IL" sz="4267" b="1" dirty="0">
                <a:latin typeface="David" panose="020E0502060401010101" pitchFamily="34" charset="-79"/>
                <a:cs typeface="David" panose="020E0502060401010101" pitchFamily="34" charset="-79"/>
              </a:rPr>
              <a:t>שכר אוקטובר 2022</a:t>
            </a:r>
            <a:endParaRPr lang="he-IL" sz="4267" b="1" dirty="0">
              <a:latin typeface="David" panose="020E0502060401010101" pitchFamily="34" charset="-79"/>
              <a:cs typeface="David" panose="020E0502060401010101" pitchFamily="34" charset="-79"/>
            </a:endParaRPr>
          </a:p>
        </p:txBody>
      </p:sp>
      <p:sp>
        <p:nvSpPr>
          <p:cNvPr id="7" name="TextBox 6"/>
          <p:cNvSpPr txBox="1"/>
          <p:nvPr/>
        </p:nvSpPr>
        <p:spPr>
          <a:xfrm>
            <a:off x="9920199" y="5711957"/>
            <a:ext cx="1163765"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מחבר ישר 16"/>
          <p:cNvCxnSpPr/>
          <p:nvPr/>
        </p:nvCxnSpPr>
        <p:spPr>
          <a:xfrm flipH="1">
            <a:off x="2611751" y="5327915"/>
            <a:ext cx="523694"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23" name="מחבר ישר 22"/>
          <p:cNvCxnSpPr/>
          <p:nvPr/>
        </p:nvCxnSpPr>
        <p:spPr>
          <a:xfrm>
            <a:off x="2611751" y="5311396"/>
            <a:ext cx="0" cy="2192761"/>
          </a:xfrm>
          <a:prstGeom prst="line">
            <a:avLst/>
          </a:prstGeom>
          <a:ln w="15875"/>
        </p:spPr>
        <p:style>
          <a:lnRef idx="1">
            <a:schemeClr val="dk1"/>
          </a:lnRef>
          <a:fillRef idx="0">
            <a:schemeClr val="dk1"/>
          </a:fillRef>
          <a:effectRef idx="0">
            <a:schemeClr val="dk1"/>
          </a:effectRef>
          <a:fontRef idx="minor">
            <a:schemeClr val="tx1"/>
          </a:fontRef>
        </p:style>
      </p:cxnSp>
      <p:cxnSp>
        <p:nvCxnSpPr>
          <p:cNvPr id="25" name="מחבר ישר 24"/>
          <p:cNvCxnSpPr/>
          <p:nvPr/>
        </p:nvCxnSpPr>
        <p:spPr>
          <a:xfrm>
            <a:off x="2611751" y="7504156"/>
            <a:ext cx="523694"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29" name="מחבר ישר 28"/>
          <p:cNvCxnSpPr/>
          <p:nvPr/>
        </p:nvCxnSpPr>
        <p:spPr>
          <a:xfrm>
            <a:off x="9024100" y="5327915"/>
            <a:ext cx="640071"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33" name="מחבר ישר 32"/>
          <p:cNvCxnSpPr/>
          <p:nvPr/>
        </p:nvCxnSpPr>
        <p:spPr>
          <a:xfrm>
            <a:off x="9664171" y="5327915"/>
            <a:ext cx="0" cy="2176242"/>
          </a:xfrm>
          <a:prstGeom prst="line">
            <a:avLst/>
          </a:prstGeom>
          <a:ln w="15875"/>
        </p:spPr>
        <p:style>
          <a:lnRef idx="1">
            <a:schemeClr val="dk1"/>
          </a:lnRef>
          <a:fillRef idx="0">
            <a:schemeClr val="dk1"/>
          </a:fillRef>
          <a:effectRef idx="0">
            <a:schemeClr val="dk1"/>
          </a:effectRef>
          <a:fontRef idx="minor">
            <a:schemeClr val="tx1"/>
          </a:fontRef>
        </p:style>
      </p:cxnSp>
      <p:cxnSp>
        <p:nvCxnSpPr>
          <p:cNvPr id="35" name="מחבר ישר 34"/>
          <p:cNvCxnSpPr/>
          <p:nvPr/>
        </p:nvCxnSpPr>
        <p:spPr>
          <a:xfrm flipH="1">
            <a:off x="9152115" y="7504156"/>
            <a:ext cx="525065" cy="0"/>
          </a:xfrm>
          <a:prstGeom prst="line">
            <a:avLst/>
          </a:prstGeom>
          <a:ln w="15875"/>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5556078" y="5839972"/>
            <a:ext cx="1163765"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a:t>
            </a:r>
            <a:endParaRPr lang="he-IL" sz="6400" b="1" dirty="0">
              <a:latin typeface="David" panose="020E0502060401010101" pitchFamily="34" charset="-79"/>
              <a:cs typeface="David" panose="020E0502060401010101" pitchFamily="34" charset="-79"/>
            </a:endParaRPr>
          </a:p>
        </p:txBody>
      </p:sp>
      <p:sp>
        <p:nvSpPr>
          <p:cNvPr id="24" name="TextBox 23"/>
          <p:cNvSpPr txBox="1"/>
          <p:nvPr/>
        </p:nvSpPr>
        <p:spPr>
          <a:xfrm>
            <a:off x="6457063" y="5642786"/>
            <a:ext cx="3207108" cy="1405641"/>
          </a:xfrm>
          <a:prstGeom prst="rect">
            <a:avLst/>
          </a:prstGeom>
          <a:noFill/>
          <a:ln w="12700">
            <a:noFill/>
          </a:ln>
        </p:spPr>
        <p:txBody>
          <a:bodyPr wrap="square" rtlCol="1">
            <a:spAutoFit/>
          </a:bodyPr>
          <a:lstStyle/>
          <a:p>
            <a:pPr algn="ctr"/>
            <a:r>
              <a:rPr lang="he-IL" sz="4267" b="1" dirty="0">
                <a:latin typeface="David" panose="020E0502060401010101" pitchFamily="34" charset="-79"/>
                <a:cs typeface="David" panose="020E0502060401010101" pitchFamily="34" charset="-79"/>
              </a:rPr>
              <a:t>שכר אוקטובר 2023</a:t>
            </a:r>
            <a:endParaRPr lang="he-IL" sz="4267" b="1" dirty="0">
              <a:latin typeface="David" panose="020E0502060401010101" pitchFamily="34" charset="-79"/>
              <a:cs typeface="David" panose="020E0502060401010101" pitchFamily="34" charset="-79"/>
            </a:endParaRPr>
          </a:p>
        </p:txBody>
      </p:sp>
      <p:sp>
        <p:nvSpPr>
          <p:cNvPr id="26" name="TextBox 25"/>
          <p:cNvSpPr txBox="1"/>
          <p:nvPr/>
        </p:nvSpPr>
        <p:spPr>
          <a:xfrm>
            <a:off x="10944313" y="5839972"/>
            <a:ext cx="1408156" cy="858377"/>
          </a:xfrm>
          <a:prstGeom prst="rect">
            <a:avLst/>
          </a:prstGeom>
          <a:noFill/>
          <a:ln w="12700">
            <a:noFill/>
          </a:ln>
        </p:spPr>
        <p:txBody>
          <a:bodyPr wrap="square" rtlCol="1">
            <a:spAutoFit/>
          </a:bodyPr>
          <a:lstStyle/>
          <a:p>
            <a:pPr algn="ctr"/>
            <a:r>
              <a:rPr lang="en-US" sz="4978" b="1" dirty="0">
                <a:latin typeface="David" panose="020E0502060401010101" pitchFamily="34" charset="-79"/>
                <a:cs typeface="David" panose="020E0502060401010101" pitchFamily="34" charset="-79"/>
              </a:rPr>
              <a:t>1.25</a:t>
            </a:r>
            <a:endParaRPr lang="he-IL" sz="4978" b="1" dirty="0">
              <a:latin typeface="David" panose="020E0502060401010101" pitchFamily="34" charset="-79"/>
              <a:cs typeface="David" panose="020E0502060401010101" pitchFamily="34" charset="-79"/>
            </a:endParaRPr>
          </a:p>
        </p:txBody>
      </p:sp>
      <p:sp>
        <p:nvSpPr>
          <p:cNvPr id="27" name="TextBox 26"/>
          <p:cNvSpPr txBox="1"/>
          <p:nvPr/>
        </p:nvSpPr>
        <p:spPr>
          <a:xfrm>
            <a:off x="12212818" y="5715053"/>
            <a:ext cx="1163765" cy="1077218"/>
          </a:xfrm>
          <a:prstGeom prst="rect">
            <a:avLst/>
          </a:prstGeom>
          <a:noFill/>
          <a:ln w="12700">
            <a:noFill/>
          </a:ln>
        </p:spPr>
        <p:txBody>
          <a:bodyPr wrap="square" rtlCol="1">
            <a:spAutoFit/>
          </a:bodyPr>
          <a:lstStyle/>
          <a:p>
            <a:pPr algn="ctr"/>
            <a:r>
              <a:rPr lang="en-US" sz="6400" b="1" dirty="0">
                <a:latin typeface="David" panose="020E0502060401010101" pitchFamily="34" charset="-79"/>
                <a:cs typeface="David" panose="020E0502060401010101" pitchFamily="34" charset="-79"/>
              </a:rPr>
              <a:t>x</a:t>
            </a:r>
            <a:endParaRPr lang="he-IL" sz="6400" b="1" dirty="0">
              <a:latin typeface="David" panose="020E0502060401010101" pitchFamily="34" charset="-79"/>
              <a:cs typeface="David" panose="020E0502060401010101" pitchFamily="34" charset="-79"/>
            </a:endParaRPr>
          </a:p>
        </p:txBody>
      </p:sp>
      <p:sp>
        <p:nvSpPr>
          <p:cNvPr id="31" name="TextBox 30"/>
          <p:cNvSpPr txBox="1"/>
          <p:nvPr/>
        </p:nvSpPr>
        <p:spPr>
          <a:xfrm>
            <a:off x="13120555" y="5839972"/>
            <a:ext cx="1163765" cy="858377"/>
          </a:xfrm>
          <a:prstGeom prst="rect">
            <a:avLst/>
          </a:prstGeom>
          <a:noFill/>
          <a:ln w="12700">
            <a:noFill/>
          </a:ln>
        </p:spPr>
        <p:txBody>
          <a:bodyPr wrap="square" rtlCol="1">
            <a:spAutoFit/>
          </a:bodyPr>
          <a:lstStyle/>
          <a:p>
            <a:pPr algn="ctr"/>
            <a:r>
              <a:rPr lang="en-US" sz="4978" b="1" dirty="0">
                <a:latin typeface="David" panose="020E0502060401010101" pitchFamily="34" charset="-79"/>
                <a:cs typeface="David" panose="020E0502060401010101" pitchFamily="34" charset="-79"/>
              </a:rPr>
              <a:t>12</a:t>
            </a:r>
            <a:endParaRPr lang="he-IL" sz="4978" b="1" dirty="0">
              <a:latin typeface="David" panose="020E0502060401010101" pitchFamily="34" charset="-79"/>
              <a:cs typeface="David" panose="020E0502060401010101" pitchFamily="34" charset="-79"/>
            </a:endParaRPr>
          </a:p>
        </p:txBody>
      </p:sp>
      <p:cxnSp>
        <p:nvCxnSpPr>
          <p:cNvPr id="14" name="מחבר ישר 13"/>
          <p:cNvCxnSpPr/>
          <p:nvPr/>
        </p:nvCxnSpPr>
        <p:spPr>
          <a:xfrm>
            <a:off x="1983318" y="4687844"/>
            <a:ext cx="12404372"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18" name="מחבר ישר 17"/>
          <p:cNvCxnSpPr/>
          <p:nvPr/>
        </p:nvCxnSpPr>
        <p:spPr>
          <a:xfrm>
            <a:off x="14387689" y="4687843"/>
            <a:ext cx="0" cy="33283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flipH="1">
            <a:off x="1983318" y="8016213"/>
            <a:ext cx="124043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flipV="1">
            <a:off x="1983317" y="4687843"/>
            <a:ext cx="0" cy="33283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8"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321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69</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575162" y="2950351"/>
            <a:ext cx="15109737" cy="665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4222" b="1" u="sng" dirty="0">
                <a:solidFill>
                  <a:srgbClr val="FF0000"/>
                </a:solidFill>
                <a:latin typeface="David" pitchFamily="34" charset="-79"/>
                <a:cs typeface="David" pitchFamily="34" charset="-79"/>
              </a:rPr>
              <a:t>מי לא זכאי לפיצוי במסלול מחזורים</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676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7</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4" y="2895645"/>
            <a:ext cx="15109737" cy="1048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0667" b="1" u="sng" dirty="0">
                <a:solidFill>
                  <a:srgbClr val="00B050"/>
                </a:solidFill>
                <a:latin typeface="David" pitchFamily="34" charset="-79"/>
                <a:cs typeface="David" pitchFamily="34" charset="-79"/>
              </a:rPr>
              <a:t>המסלול הירוק</a:t>
            </a:r>
          </a:p>
          <a:p>
            <a:pPr algn="ctr" eaLnBrk="1" hangingPunct="1"/>
            <a:endParaRPr lang="he-IL" sz="10667" b="1" u="sng" dirty="0">
              <a:solidFill>
                <a:srgbClr val="00B050"/>
              </a:solidFill>
              <a:latin typeface="David" pitchFamily="34" charset="-79"/>
              <a:cs typeface="David" pitchFamily="34" charset="-79"/>
            </a:endParaRPr>
          </a:p>
          <a:p>
            <a:pPr algn="ctr" eaLnBrk="1" hangingPunct="1"/>
            <a:endParaRPr lang="he-IL" sz="10667" b="1" u="sng" dirty="0">
              <a:solidFill>
                <a:srgbClr val="00B050"/>
              </a:solidFill>
              <a:latin typeface="David" pitchFamily="34" charset="-79"/>
              <a:cs typeface="David" pitchFamily="34" charset="-79"/>
            </a:endParaRPr>
          </a:p>
          <a:p>
            <a:pPr algn="ctr" eaLnBrk="1" hangingPunct="1"/>
            <a:endParaRPr lang="he-IL" sz="10667" b="1" u="sng" dirty="0">
              <a:solidFill>
                <a:srgbClr val="00B050"/>
              </a:solidFill>
              <a:latin typeface="David" pitchFamily="34" charset="-79"/>
              <a:cs typeface="David" pitchFamily="34" charset="-79"/>
            </a:endParaRPr>
          </a:p>
          <a:p>
            <a:pPr algn="ctr" eaLnBrk="1" hangingPunct="1"/>
            <a:r>
              <a:rPr lang="he-IL" sz="10667" b="1" u="sng" dirty="0">
                <a:solidFill>
                  <a:srgbClr val="FF0000"/>
                </a:solidFill>
                <a:latin typeface="David" pitchFamily="34" charset="-79"/>
                <a:cs typeface="David" pitchFamily="34" charset="-79"/>
              </a:rPr>
              <a:t> </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sp>
        <p:nvSpPr>
          <p:cNvPr id="3" name="אליפסה 2"/>
          <p:cNvSpPr/>
          <p:nvPr/>
        </p:nvSpPr>
        <p:spPr>
          <a:xfrm>
            <a:off x="9792185" y="5327915"/>
            <a:ext cx="4608512" cy="307234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267" b="1" dirty="0">
                <a:solidFill>
                  <a:schemeClr val="tx1"/>
                </a:solidFill>
                <a:latin typeface="David" panose="020E0502060401010101" pitchFamily="34" charset="-79"/>
                <a:cs typeface="David" panose="020E0502060401010101" pitchFamily="34" charset="-79"/>
              </a:rPr>
              <a:t>מחזור עסקאות בשנת 2022 מעל 300,000 ₪ </a:t>
            </a:r>
            <a:endParaRPr lang="he-IL" sz="4267" b="1" dirty="0">
              <a:solidFill>
                <a:schemeClr val="tx1"/>
              </a:solidFill>
              <a:latin typeface="David" panose="020E0502060401010101" pitchFamily="34" charset="-79"/>
              <a:cs typeface="David" panose="020E0502060401010101" pitchFamily="34" charset="-79"/>
            </a:endParaRPr>
          </a:p>
        </p:txBody>
      </p:sp>
      <p:sp>
        <p:nvSpPr>
          <p:cNvPr id="6" name="אליפסה 5"/>
          <p:cNvSpPr/>
          <p:nvPr/>
        </p:nvSpPr>
        <p:spPr>
          <a:xfrm>
            <a:off x="2438400" y="5327915"/>
            <a:ext cx="5941572" cy="33283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089" b="1" dirty="0">
                <a:solidFill>
                  <a:schemeClr val="tx1"/>
                </a:solidFill>
                <a:latin typeface="David" panose="020E0502060401010101" pitchFamily="34" charset="-79"/>
                <a:cs typeface="David" panose="020E0502060401010101" pitchFamily="34" charset="-79"/>
              </a:rPr>
              <a:t>מחזור עסקאות בשנת 2022 בין 18,000 -  300,000 ₪</a:t>
            </a:r>
            <a:r>
              <a:rPr lang="he-IL" sz="4267" b="1" dirty="0">
                <a:solidFill>
                  <a:schemeClr val="tx1"/>
                </a:solidFill>
                <a:latin typeface="David" panose="020E0502060401010101" pitchFamily="34" charset="-79"/>
                <a:cs typeface="David" panose="020E0502060401010101" pitchFamily="34" charset="-79"/>
              </a:rPr>
              <a:t> </a:t>
            </a:r>
            <a:endParaRPr lang="he-IL" sz="4267" b="1" dirty="0">
              <a:solidFill>
                <a:schemeClr val="tx1"/>
              </a:solidFill>
              <a:latin typeface="David" panose="020E0502060401010101" pitchFamily="34" charset="-79"/>
              <a:cs typeface="David" panose="020E0502060401010101" pitchFamily="34" charset="-79"/>
            </a:endParaRPr>
          </a:p>
        </p:txBody>
      </p:sp>
      <p:cxnSp>
        <p:nvCxnSpPr>
          <p:cNvPr id="5" name="מחבר חץ ישר 4"/>
          <p:cNvCxnSpPr/>
          <p:nvPr/>
        </p:nvCxnSpPr>
        <p:spPr>
          <a:xfrm>
            <a:off x="10048213" y="4431815"/>
            <a:ext cx="1536171" cy="896100"/>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8" name="מחבר חץ ישר 7"/>
          <p:cNvCxnSpPr/>
          <p:nvPr/>
        </p:nvCxnSpPr>
        <p:spPr>
          <a:xfrm flipH="1">
            <a:off x="5439702" y="4431815"/>
            <a:ext cx="1408156" cy="896100"/>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9271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מי לא זכאי לפיצוי במסלול שכר</a:t>
            </a:r>
            <a:endParaRPr lang="he-IL" sz="7111" b="1" u="sng" dirty="0">
              <a:solidFill>
                <a:srgbClr val="00B0F0"/>
              </a:solidFill>
            </a:endParaRPr>
          </a:p>
        </p:txBody>
      </p:sp>
      <p:sp>
        <p:nvSpPr>
          <p:cNvPr id="3" name="מציין מיקום תוכן 2"/>
          <p:cNvSpPr>
            <a:spLocks noGrp="1"/>
          </p:cNvSpPr>
          <p:nvPr>
            <p:ph idx="1"/>
          </p:nvPr>
        </p:nvSpPr>
        <p:spPr>
          <a:xfrm>
            <a:off x="812800" y="3151673"/>
            <a:ext cx="14740025" cy="6912768"/>
          </a:xfrm>
        </p:spPr>
        <p:txBody>
          <a:bodyPr/>
          <a:lstStyle/>
          <a:p>
            <a:pPr marL="801521" indent="-688631" algn="just">
              <a:buNone/>
            </a:pPr>
            <a:r>
              <a:rPr lang="he-IL" sz="5511" b="1" dirty="0">
                <a:solidFill>
                  <a:srgbClr val="FF0000"/>
                </a:solidFill>
                <a:latin typeface="David" panose="020E0502060401010101" pitchFamily="34" charset="-79"/>
                <a:cs typeface="David" panose="020E0502060401010101" pitchFamily="34" charset="-79"/>
              </a:rPr>
              <a:t>1.</a:t>
            </a:r>
            <a:r>
              <a:rPr lang="he-IL" sz="5511" dirty="0">
                <a:latin typeface="David" panose="020E0502060401010101" pitchFamily="34" charset="-79"/>
                <a:cs typeface="David" panose="020E0502060401010101" pitchFamily="34" charset="-79"/>
              </a:rPr>
              <a:t> מוסד כספי;</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2.</a:t>
            </a:r>
            <a:r>
              <a:rPr lang="he-IL" sz="5511" dirty="0">
                <a:latin typeface="David" panose="020E0502060401010101" pitchFamily="34" charset="-79"/>
                <a:cs typeface="David" panose="020E0502060401010101" pitchFamily="34" charset="-79"/>
              </a:rPr>
              <a:t> קופת גמל</a:t>
            </a:r>
            <a:r>
              <a:rPr lang="en-US" sz="5511" dirty="0">
                <a:latin typeface="David" panose="020E0502060401010101" pitchFamily="34" charset="-79"/>
                <a:cs typeface="David" panose="020E0502060401010101" pitchFamily="34" charset="-79"/>
              </a:rPr>
              <a:t>;</a:t>
            </a:r>
            <a:r>
              <a:rPr lang="he-IL" sz="5511" dirty="0">
                <a:latin typeface="David" panose="020E0502060401010101" pitchFamily="34" charset="-79"/>
                <a:cs typeface="David" panose="020E0502060401010101" pitchFamily="34" charset="-79"/>
              </a:rPr>
              <a:t> </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3.</a:t>
            </a:r>
            <a:r>
              <a:rPr lang="he-IL" sz="5511" dirty="0">
                <a:latin typeface="David" panose="020E0502060401010101" pitchFamily="34" charset="-79"/>
                <a:cs typeface="David" panose="020E0502060401010101" pitchFamily="34" charset="-79"/>
              </a:rPr>
              <a:t> קרן נאמנות;</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4.</a:t>
            </a:r>
            <a:r>
              <a:rPr lang="he-IL" sz="5511" dirty="0">
                <a:latin typeface="David" panose="020E0502060401010101" pitchFamily="34" charset="-79"/>
                <a:cs typeface="David" panose="020E0502060401010101" pitchFamily="34" charset="-79"/>
              </a:rPr>
              <a:t> חבר בורסה;</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5.</a:t>
            </a:r>
            <a:r>
              <a:rPr lang="he-IL" sz="5511" dirty="0">
                <a:latin typeface="David" panose="020E0502060401010101" pitchFamily="34" charset="-79"/>
                <a:cs typeface="David" panose="020E0502060401010101" pitchFamily="34" charset="-79"/>
              </a:rPr>
              <a:t> סוחר ביהלומים;</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6.</a:t>
            </a:r>
            <a:r>
              <a:rPr lang="he-IL" sz="5511" dirty="0">
                <a:latin typeface="David" panose="020E0502060401010101" pitchFamily="34" charset="-79"/>
                <a:cs typeface="David" panose="020E0502060401010101" pitchFamily="34" charset="-79"/>
              </a:rPr>
              <a:t> עיסוקו בחקלאות</a:t>
            </a:r>
            <a:r>
              <a:rPr lang="en-US" sz="5511" dirty="0">
                <a:latin typeface="David" panose="020E0502060401010101" pitchFamily="34" charset="-79"/>
                <a:cs typeface="David" panose="020E0502060401010101" pitchFamily="34" charset="-79"/>
              </a:rPr>
              <a:t>;</a:t>
            </a:r>
            <a:r>
              <a:rPr lang="he-IL" sz="5511" dirty="0">
                <a:latin typeface="David" panose="020E0502060401010101" pitchFamily="34" charset="-79"/>
                <a:cs typeface="David" panose="020E0502060401010101" pitchFamily="34" charset="-79"/>
              </a:rPr>
              <a:t> </a:t>
            </a:r>
          </a:p>
          <a:p>
            <a:pPr marL="801521" indent="-688631" algn="just">
              <a:buNone/>
            </a:pPr>
            <a:endParaRPr lang="he-IL" sz="5511"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70</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9479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225305"/>
          </a:xfrm>
        </p:spPr>
        <p:txBody>
          <a:bodyPr>
            <a:normAutofit/>
          </a:bodyPr>
          <a:lstStyle/>
          <a:p>
            <a:pPr marL="861579" algn="ctr">
              <a:defRPr/>
            </a:pPr>
            <a:r>
              <a:rPr lang="he-IL" sz="7111" b="1" u="sng" dirty="0">
                <a:solidFill>
                  <a:srgbClr val="00B0F0"/>
                </a:solidFill>
              </a:rPr>
              <a:t>מי לא זכאי לפיצוי במסלול שכר</a:t>
            </a:r>
            <a:endParaRPr lang="he-IL" sz="7111" b="1" u="sng" dirty="0">
              <a:solidFill>
                <a:srgbClr val="00B0F0"/>
              </a:solidFill>
            </a:endParaRPr>
          </a:p>
        </p:txBody>
      </p:sp>
      <p:sp>
        <p:nvSpPr>
          <p:cNvPr id="3" name="מציין מיקום תוכן 2"/>
          <p:cNvSpPr>
            <a:spLocks noGrp="1"/>
          </p:cNvSpPr>
          <p:nvPr>
            <p:ph idx="1"/>
          </p:nvPr>
        </p:nvSpPr>
        <p:spPr>
          <a:xfrm>
            <a:off x="812800" y="3151673"/>
            <a:ext cx="14740025" cy="6912768"/>
          </a:xfrm>
        </p:spPr>
        <p:txBody>
          <a:bodyPr/>
          <a:lstStyle/>
          <a:p>
            <a:pPr marL="801521" indent="-688631" algn="just">
              <a:buNone/>
            </a:pPr>
            <a:r>
              <a:rPr lang="he-IL" sz="5511" b="1" dirty="0">
                <a:solidFill>
                  <a:srgbClr val="FF0000"/>
                </a:solidFill>
                <a:latin typeface="David" panose="020E0502060401010101" pitchFamily="34" charset="-79"/>
                <a:cs typeface="David" panose="020E0502060401010101" pitchFamily="34" charset="-79"/>
              </a:rPr>
              <a:t>7.</a:t>
            </a:r>
            <a:r>
              <a:rPr lang="he-IL" sz="5511" dirty="0">
                <a:latin typeface="David" panose="020E0502060401010101" pitchFamily="34" charset="-79"/>
                <a:cs typeface="David" panose="020E0502060401010101" pitchFamily="34" charset="-79"/>
              </a:rPr>
              <a:t> </a:t>
            </a:r>
            <a:r>
              <a:rPr lang="he-IL" sz="5511" dirty="0" err="1">
                <a:latin typeface="David" panose="020E0502060401010101" pitchFamily="34" charset="-79"/>
                <a:cs typeface="David" panose="020E0502060401010101" pitchFamily="34" charset="-79"/>
              </a:rPr>
              <a:t>עיסקו</a:t>
            </a:r>
            <a:r>
              <a:rPr lang="he-IL" sz="5511" dirty="0">
                <a:latin typeface="David" panose="020E0502060401010101" pitchFamily="34" charset="-79"/>
                <a:cs typeface="David" panose="020E0502060401010101" pitchFamily="34" charset="-79"/>
              </a:rPr>
              <a:t> במכירת זכות במקרקעין המהווה מלאי עסקי בידו;</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8.</a:t>
            </a:r>
            <a:r>
              <a:rPr lang="he-IL" sz="5511" dirty="0">
                <a:latin typeface="David" panose="020E0502060401010101" pitchFamily="34" charset="-79"/>
                <a:cs typeface="David" panose="020E0502060401010101" pitchFamily="34" charset="-79"/>
              </a:rPr>
              <a:t> מי שיותר מ-50% מהעבודות שביצע בשנת המס 2022 או 2023 היו עבודות </a:t>
            </a:r>
            <a:r>
              <a:rPr lang="he-IL" sz="5511" dirty="0" err="1">
                <a:latin typeface="David" panose="020E0502060401010101" pitchFamily="34" charset="-79"/>
                <a:cs typeface="David" panose="020E0502060401010101" pitchFamily="34" charset="-79"/>
              </a:rPr>
              <a:t>ממשכות</a:t>
            </a:r>
            <a:r>
              <a:rPr lang="he-IL" sz="5511" dirty="0">
                <a:latin typeface="David" panose="020E0502060401010101" pitchFamily="34" charset="-79"/>
                <a:cs typeface="David" panose="020E0502060401010101" pitchFamily="34" charset="-79"/>
              </a:rPr>
              <a:t> שמשך ביצוען עולה על שנה</a:t>
            </a:r>
            <a:r>
              <a:rPr lang="en-US" sz="5511" dirty="0">
                <a:latin typeface="David" panose="020E0502060401010101" pitchFamily="34" charset="-79"/>
                <a:cs typeface="David" panose="020E0502060401010101" pitchFamily="34" charset="-79"/>
              </a:rPr>
              <a:t>;</a:t>
            </a:r>
            <a:r>
              <a:rPr lang="he-IL" sz="5511" dirty="0">
                <a:latin typeface="David" panose="020E0502060401010101" pitchFamily="34" charset="-79"/>
                <a:cs typeface="David" panose="020E0502060401010101" pitchFamily="34" charset="-79"/>
              </a:rPr>
              <a:t> </a:t>
            </a:r>
          </a:p>
          <a:p>
            <a:pPr marL="801521" indent="-688631" algn="just">
              <a:buNone/>
            </a:pPr>
            <a:r>
              <a:rPr lang="he-IL" sz="5511" b="1" dirty="0">
                <a:solidFill>
                  <a:srgbClr val="FF0000"/>
                </a:solidFill>
                <a:latin typeface="David" panose="020E0502060401010101" pitchFamily="34" charset="-79"/>
                <a:cs typeface="David" panose="020E0502060401010101" pitchFamily="34" charset="-79"/>
              </a:rPr>
              <a:t>9.</a:t>
            </a:r>
            <a:r>
              <a:rPr lang="he-IL" sz="5511" dirty="0">
                <a:latin typeface="David" panose="020E0502060401010101" pitchFamily="34" charset="-79"/>
                <a:cs typeface="David" panose="020E0502060401010101" pitchFamily="34" charset="-79"/>
              </a:rPr>
              <a:t> מעסיק שלא שילם את שכר העבודה היומי לעובדו בגין ההיעדרות. </a:t>
            </a:r>
          </a:p>
          <a:p>
            <a:pPr marL="801521" indent="-688631" algn="just">
              <a:buNone/>
            </a:pPr>
            <a:endParaRPr lang="he-IL" dirty="0">
              <a:latin typeface="David" panose="020E0502060401010101" pitchFamily="34" charset="-79"/>
              <a:cs typeface="David" panose="020E0502060401010101" pitchFamily="34" charset="-79"/>
            </a:endParaRPr>
          </a:p>
          <a:p>
            <a:pPr marL="801521" indent="-688631" algn="just">
              <a:buNone/>
            </a:pPr>
            <a:endParaRPr lang="he-IL" dirty="0">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71</a:t>
            </a:fld>
            <a:endParaRPr lang="he-IL"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62" y="8912313"/>
            <a:ext cx="3396663" cy="162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2297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2557" y="1614311"/>
            <a:ext cx="14847710" cy="1865490"/>
          </a:xfrm>
        </p:spPr>
        <p:txBody>
          <a:bodyPr>
            <a:noAutofit/>
          </a:bodyPr>
          <a:lstStyle/>
          <a:p>
            <a:pPr marL="861579" algn="ctr">
              <a:defRPr/>
            </a:pPr>
            <a:endParaRPr lang="he-IL" sz="4978" b="1" dirty="0">
              <a:solidFill>
                <a:srgbClr val="0070C0"/>
              </a:solidFill>
              <a:effectLst>
                <a:outerShdw blurRad="38100" dist="38100" dir="2700000" algn="tl">
                  <a:srgbClr val="000000">
                    <a:alpha val="43137"/>
                  </a:srgbClr>
                </a:outerShdw>
              </a:effectLst>
            </a:endParaRPr>
          </a:p>
        </p:txBody>
      </p:sp>
      <p:sp>
        <p:nvSpPr>
          <p:cNvPr id="3" name="מציין מיקום תוכן 2"/>
          <p:cNvSpPr>
            <a:spLocks noGrp="1"/>
          </p:cNvSpPr>
          <p:nvPr>
            <p:ph idx="1"/>
          </p:nvPr>
        </p:nvSpPr>
        <p:spPr>
          <a:xfrm>
            <a:off x="959556" y="4420569"/>
            <a:ext cx="14630400" cy="5003801"/>
          </a:xfrm>
        </p:spPr>
        <p:txBody>
          <a:bodyPr>
            <a:normAutofit/>
          </a:bodyPr>
          <a:lstStyle/>
          <a:p>
            <a:pPr marL="113793" indent="0" algn="ctr">
              <a:buClr>
                <a:schemeClr val="accent3">
                  <a:lumMod val="75000"/>
                </a:schemeClr>
              </a:buClr>
              <a:buNone/>
              <a:defRPr/>
            </a:pPr>
            <a:endParaRPr lang="he-IL" sz="3556" b="1" dirty="0">
              <a:solidFill>
                <a:srgbClr val="C00000"/>
              </a:solidFill>
              <a:latin typeface="David" pitchFamily="34" charset="-79"/>
              <a:cs typeface="David" pitchFamily="34" charset="-79"/>
            </a:endParaRPr>
          </a:p>
          <a:p>
            <a:pPr marL="113793" indent="0" algn="ctr">
              <a:buClr>
                <a:schemeClr val="accent3">
                  <a:lumMod val="75000"/>
                </a:schemeClr>
              </a:buClr>
              <a:buNone/>
              <a:defRPr/>
            </a:pPr>
            <a:r>
              <a:rPr lang="he-IL" sz="12800" b="1" dirty="0">
                <a:solidFill>
                  <a:srgbClr val="C00000"/>
                </a:solidFill>
                <a:latin typeface="David" pitchFamily="34" charset="-79"/>
                <a:cs typeface="David" pitchFamily="34" charset="-79"/>
              </a:rPr>
              <a:t>תודה על ההקשבה</a:t>
            </a:r>
            <a:endParaRPr lang="he-IL" sz="11200" b="1" dirty="0">
              <a:solidFill>
                <a:srgbClr val="C00000"/>
              </a:solidFill>
              <a:latin typeface="David" pitchFamily="34" charset="-79"/>
              <a:cs typeface="David" pitchFamily="34" charset="-79"/>
            </a:endParaRPr>
          </a:p>
          <a:p>
            <a:pPr marL="113793" indent="0" algn="ctr">
              <a:spcBef>
                <a:spcPts val="1067"/>
              </a:spcBef>
              <a:buClr>
                <a:schemeClr val="accent3">
                  <a:lumMod val="75000"/>
                </a:schemeClr>
              </a:buClr>
              <a:buNone/>
              <a:defRPr/>
            </a:pPr>
            <a:endParaRPr lang="he-IL" sz="6400" b="1" dirty="0">
              <a:solidFill>
                <a:schemeClr val="accent2">
                  <a:lumMod val="50000"/>
                </a:schemeClr>
              </a:solidFill>
              <a:latin typeface="David" pitchFamily="34" charset="-79"/>
              <a:cs typeface="David" pitchFamily="34" charset="-79"/>
            </a:endParaRPr>
          </a:p>
          <a:p>
            <a:pPr marL="113793" indent="0" algn="ctr">
              <a:buClr>
                <a:schemeClr val="accent3">
                  <a:lumMod val="75000"/>
                </a:schemeClr>
              </a:buClr>
              <a:buNone/>
              <a:defRPr/>
            </a:pPr>
            <a:endParaRPr lang="he-IL" sz="10667" b="1" dirty="0">
              <a:solidFill>
                <a:srgbClr val="FF0000"/>
              </a:solidFill>
              <a:latin typeface="David" pitchFamily="34" charset="-79"/>
              <a:cs typeface="David" pitchFamily="34" charset="-79"/>
            </a:endParaRPr>
          </a:p>
        </p:txBody>
      </p:sp>
      <p:sp>
        <p:nvSpPr>
          <p:cNvPr id="105477" name="מציין מיקום של מספר שקופית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B5485B98-B6AC-435C-A479-20A1CD76604A}" type="slidenum">
              <a:rPr lang="he-IL" smtClean="0">
                <a:cs typeface="Gisha" pitchFamily="34" charset="-79"/>
              </a:rPr>
              <a:pPr eaLnBrk="1" fontAlgn="base" hangingPunct="1">
                <a:spcBef>
                  <a:spcPct val="0"/>
                </a:spcBef>
                <a:spcAft>
                  <a:spcPct val="0"/>
                </a:spcAft>
              </a:pPr>
              <a:t>72</a:t>
            </a:fld>
            <a:endParaRPr lang="he-IL">
              <a:cs typeface="Gisha"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4270" y="1871533"/>
            <a:ext cx="4096000" cy="1962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3891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pic>
        <p:nvPicPr>
          <p:cNvPr id="5" name="מציין מיקום תוכן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101" r="2739" b="57247"/>
          <a:stretch/>
        </p:blipFill>
        <p:spPr>
          <a:xfrm>
            <a:off x="1226782" y="395785"/>
            <a:ext cx="13512800" cy="7439902"/>
          </a:xfrm>
          <a:prstGeom prst="rect">
            <a:avLst/>
          </a:prstGeom>
        </p:spPr>
      </p:pic>
      <p:sp>
        <p:nvSpPr>
          <p:cNvPr id="6" name="מציין מיקום תוכן 5"/>
          <p:cNvSpPr>
            <a:spLocks noGrp="1"/>
          </p:cNvSpPr>
          <p:nvPr>
            <p:ph idx="1"/>
          </p:nvPr>
        </p:nvSpPr>
        <p:spPr/>
        <p:txBody>
          <a:bodyPr/>
          <a:lstStyle/>
          <a:p>
            <a:endParaRPr lang="he-IL" dirty="0"/>
          </a:p>
        </p:txBody>
      </p:sp>
      <p:pic>
        <p:nvPicPr>
          <p:cNvPr id="7" name="מציין מיקום תוכן 3"/>
          <p:cNvPicPr>
            <a:picLocks noChangeAspect="1"/>
          </p:cNvPicPr>
          <p:nvPr/>
        </p:nvPicPr>
        <p:blipFill rotWithShape="1">
          <a:blip r:embed="rId4">
            <a:extLst>
              <a:ext uri="{BEBA8EAE-BF5A-486C-A8C5-ECC9F3942E4B}">
                <a14:imgProps xmlns:a14="http://schemas.microsoft.com/office/drawing/2010/main">
                  <a14:imgLayer r:embed="rId3">
                    <a14:imgEffect>
                      <a14:sharpenSoften amount="25000"/>
                    </a14:imgEffect>
                    <a14:imgEffect>
                      <a14:saturation sat="66000"/>
                    </a14:imgEffect>
                  </a14:imgLayer>
                </a14:imgProps>
              </a:ext>
              <a:ext uri="{28A0092B-C50C-407E-A947-70E740481C1C}">
                <a14:useLocalDpi xmlns:a14="http://schemas.microsoft.com/office/drawing/2010/main" val="0"/>
              </a:ext>
            </a:extLst>
          </a:blip>
          <a:srcRect l="30612" t="71729" r="5393" b="17136"/>
          <a:stretch/>
        </p:blipFill>
        <p:spPr>
          <a:xfrm>
            <a:off x="3944204" y="8057933"/>
            <a:ext cx="8598090" cy="2701089"/>
          </a:xfrm>
          <a:prstGeom prst="rect">
            <a:avLst/>
          </a:prstGeom>
        </p:spPr>
      </p:pic>
      <p:sp>
        <p:nvSpPr>
          <p:cNvPr id="9" name="TextBox 8"/>
          <p:cNvSpPr txBox="1"/>
          <p:nvPr/>
        </p:nvSpPr>
        <p:spPr>
          <a:xfrm>
            <a:off x="3356211" y="10981268"/>
            <a:ext cx="9253941" cy="830997"/>
          </a:xfrm>
          <a:prstGeom prst="rect">
            <a:avLst/>
          </a:prstGeom>
          <a:solidFill>
            <a:srgbClr val="FF0000"/>
          </a:solidFill>
        </p:spPr>
        <p:txBody>
          <a:bodyPr wrap="square" rtlCol="1">
            <a:spAutoFit/>
          </a:bodyPr>
          <a:lstStyle/>
          <a:p>
            <a:pPr algn="ctr"/>
            <a:r>
              <a:rPr lang="he-IL" sz="2400" b="1" dirty="0" smtClean="0">
                <a:ln>
                  <a:solidFill>
                    <a:schemeClr val="bg2"/>
                  </a:solidFill>
                </a:ln>
                <a:solidFill>
                  <a:schemeClr val="bg1"/>
                </a:solidFill>
                <a:effectLst>
                  <a:outerShdw blurRad="38100" dist="38100" dir="2700000" algn="tl">
                    <a:srgbClr val="000000">
                      <a:alpha val="43137"/>
                    </a:srgbClr>
                  </a:outerShdw>
                </a:effectLst>
                <a:cs typeface="+mj-cs"/>
              </a:rPr>
              <a:t>ניהול והפקת השידור : </a:t>
            </a:r>
            <a:r>
              <a:rPr lang="en-US" sz="2400" b="1" dirty="0" smtClean="0">
                <a:ln>
                  <a:solidFill>
                    <a:schemeClr val="bg2"/>
                  </a:solidFill>
                </a:ln>
                <a:solidFill>
                  <a:schemeClr val="bg1"/>
                </a:solidFill>
                <a:effectLst>
                  <a:outerShdw blurRad="38100" dist="38100" dir="2700000" algn="tl">
                    <a:srgbClr val="000000">
                      <a:alpha val="43137"/>
                    </a:srgbClr>
                  </a:outerShdw>
                </a:effectLst>
                <a:cs typeface="+mj-cs"/>
              </a:rPr>
              <a:t>Star Up by Or-li Asia </a:t>
            </a:r>
            <a:r>
              <a:rPr lang="he-IL" sz="2400" b="1" dirty="0" smtClean="0">
                <a:ln>
                  <a:solidFill>
                    <a:schemeClr val="bg2"/>
                  </a:solidFill>
                </a:ln>
                <a:solidFill>
                  <a:schemeClr val="bg1"/>
                </a:solidFill>
                <a:effectLst>
                  <a:outerShdw blurRad="38100" dist="38100" dir="2700000" algn="tl">
                    <a:srgbClr val="000000">
                      <a:alpha val="43137"/>
                    </a:srgbClr>
                  </a:outerShdw>
                </a:effectLst>
                <a:cs typeface="+mj-cs"/>
              </a:rPr>
              <a:t> - שידורי אונליין מקצועיים ברשת</a:t>
            </a:r>
          </a:p>
          <a:p>
            <a:pPr algn="ctr"/>
            <a:r>
              <a:rPr lang="he-IL" sz="2400" b="1" dirty="0" smtClean="0">
                <a:ln>
                  <a:solidFill>
                    <a:schemeClr val="bg2"/>
                  </a:solidFill>
                </a:ln>
                <a:solidFill>
                  <a:schemeClr val="bg1"/>
                </a:solidFill>
                <a:effectLst>
                  <a:outerShdw blurRad="38100" dist="38100" dir="2700000" algn="tl">
                    <a:srgbClr val="000000">
                      <a:alpha val="43137"/>
                    </a:srgbClr>
                  </a:outerShdw>
                </a:effectLst>
                <a:cs typeface="+mj-cs"/>
              </a:rPr>
              <a:t>טל' תמיכה למשתתפים לפני ובשידור :  079-6800072</a:t>
            </a:r>
            <a:endParaRPr lang="he-IL" sz="2400" b="1" dirty="0">
              <a:ln>
                <a:solidFill>
                  <a:schemeClr val="bg2"/>
                </a:solidFill>
              </a:ln>
              <a:solidFill>
                <a:schemeClr val="bg1"/>
              </a:solidFill>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2405986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F17C56-0BA7-39D2-18E3-0BD008C68657}"/>
              </a:ext>
            </a:extLst>
          </p:cNvPr>
          <p:cNvSpPr>
            <a:spLocks noGrp="1"/>
          </p:cNvSpPr>
          <p:nvPr>
            <p:ph type="ctrTitle"/>
          </p:nvPr>
        </p:nvSpPr>
        <p:spPr>
          <a:xfrm>
            <a:off x="846161" y="2008445"/>
            <a:ext cx="14174868" cy="3758777"/>
          </a:xfrm>
        </p:spPr>
        <p:txBody>
          <a:bodyPr>
            <a:normAutofit fontScale="90000"/>
          </a:bodyPr>
          <a:lstStyle/>
          <a:p>
            <a:r>
              <a:rPr lang="he-IL" dirty="0">
                <a:latin typeface="Guttman Yad-Brush" panose="02010401010101010101" pitchFamily="2" charset="-79"/>
                <a:cs typeface="Guttman Yad-Brush" panose="02010401010101010101" pitchFamily="2" charset="-79"/>
              </a:rPr>
              <a:t/>
            </a:r>
            <a:br>
              <a:rPr lang="he-IL" dirty="0">
                <a:latin typeface="Guttman Yad-Brush" panose="02010401010101010101" pitchFamily="2" charset="-79"/>
                <a:cs typeface="Guttman Yad-Brush" panose="02010401010101010101" pitchFamily="2" charset="-79"/>
              </a:rPr>
            </a:br>
            <a:r>
              <a:rPr lang="he-IL" b="1" dirty="0" smtClean="0">
                <a:solidFill>
                  <a:srgbClr val="002060"/>
                </a:solidFill>
                <a:effectLst>
                  <a:outerShdw blurRad="38100" dist="38100" dir="2700000" algn="tl">
                    <a:srgbClr val="000000">
                      <a:alpha val="43137"/>
                    </a:srgbClr>
                  </a:outerShdw>
                </a:effectLst>
                <a:latin typeface="Gisha" panose="020B0502040204020203" pitchFamily="34" charset="-79"/>
              </a:rPr>
              <a:t>פיצויים </a:t>
            </a:r>
            <a:r>
              <a:rPr lang="he-IL" b="1" dirty="0">
                <a:solidFill>
                  <a:srgbClr val="002060"/>
                </a:solidFill>
                <a:effectLst>
                  <a:outerShdw blurRad="38100" dist="38100" dir="2700000" algn="tl">
                    <a:srgbClr val="000000">
                      <a:alpha val="43137"/>
                    </a:srgbClr>
                  </a:outerShdw>
                </a:effectLst>
                <a:latin typeface="Gisha" panose="020B0502040204020203" pitchFamily="34" charset="-79"/>
              </a:rPr>
              <a:t>לעמותות </a:t>
            </a:r>
            <a:r>
              <a:rPr lang="he-IL" b="1" dirty="0" err="1">
                <a:solidFill>
                  <a:srgbClr val="002060"/>
                </a:solidFill>
                <a:effectLst>
                  <a:outerShdw blurRad="38100" dist="38100" dir="2700000" algn="tl">
                    <a:srgbClr val="000000">
                      <a:alpha val="43137"/>
                    </a:srgbClr>
                  </a:outerShdw>
                </a:effectLst>
                <a:latin typeface="Gisha" panose="020B0502040204020203" pitchFamily="34" charset="-79"/>
              </a:rPr>
              <a:t>וחל"צים</a:t>
            </a:r>
            <a:r>
              <a:rPr lang="he-IL" b="1" dirty="0">
                <a:solidFill>
                  <a:srgbClr val="002060"/>
                </a:solidFill>
                <a:effectLst>
                  <a:outerShdw blurRad="38100" dist="38100" dir="2700000" algn="tl">
                    <a:srgbClr val="000000">
                      <a:alpha val="43137"/>
                    </a:srgbClr>
                  </a:outerShdw>
                </a:effectLst>
                <a:latin typeface="Gisha" panose="020B0502040204020203" pitchFamily="34" charset="-79"/>
              </a:rPr>
              <a:t> </a:t>
            </a:r>
            <a:r>
              <a:rPr lang="he-IL" sz="8900" b="1" dirty="0">
                <a:solidFill>
                  <a:srgbClr val="002060"/>
                </a:solidFill>
                <a:effectLst>
                  <a:outerShdw blurRad="38100" dist="38100" dir="2700000" algn="tl">
                    <a:srgbClr val="000000">
                      <a:alpha val="43137"/>
                    </a:srgbClr>
                  </a:outerShdw>
                </a:effectLst>
                <a:latin typeface="Gisha" panose="020B0502040204020203" pitchFamily="34" charset="-79"/>
              </a:rPr>
              <a:t>בתקופת מלחמת </a:t>
            </a:r>
            <a:r>
              <a:rPr lang="he-IL" sz="8900" b="1" dirty="0" smtClean="0">
                <a:solidFill>
                  <a:srgbClr val="002060"/>
                </a:solidFill>
                <a:effectLst>
                  <a:outerShdw blurRad="38100" dist="38100" dir="2700000" algn="tl">
                    <a:srgbClr val="000000">
                      <a:alpha val="43137"/>
                    </a:srgbClr>
                  </a:outerShdw>
                </a:effectLst>
                <a:latin typeface="Gisha" panose="020B0502040204020203" pitchFamily="34" charset="-79"/>
              </a:rPr>
              <a:t>'חרבות ברזל'</a:t>
            </a:r>
            <a:endParaRPr lang="he-IL" sz="8900" b="1" dirty="0">
              <a:solidFill>
                <a:srgbClr val="002060"/>
              </a:solidFill>
              <a:effectLst>
                <a:outerShdw blurRad="38100" dist="38100" dir="2700000" algn="tl">
                  <a:srgbClr val="000000">
                    <a:alpha val="43137"/>
                  </a:srgbClr>
                </a:outerShdw>
              </a:effectLst>
              <a:latin typeface="Gisha" panose="020B0502040204020203" pitchFamily="34" charset="-79"/>
            </a:endParaRPr>
          </a:p>
        </p:txBody>
      </p:sp>
      <p:sp>
        <p:nvSpPr>
          <p:cNvPr id="3" name="כותרת משנה 2">
            <a:extLst>
              <a:ext uri="{FF2B5EF4-FFF2-40B4-BE49-F238E27FC236}">
                <a16:creationId xmlns:a16="http://schemas.microsoft.com/office/drawing/2014/main" id="{F3DFFBE8-4EF0-8FDE-3502-0F0792F2571D}"/>
              </a:ext>
            </a:extLst>
          </p:cNvPr>
          <p:cNvSpPr>
            <a:spLocks noGrp="1"/>
          </p:cNvSpPr>
          <p:nvPr>
            <p:ph type="subTitle" idx="1"/>
          </p:nvPr>
        </p:nvSpPr>
        <p:spPr>
          <a:xfrm>
            <a:off x="2020475" y="7295708"/>
            <a:ext cx="12313920" cy="2844799"/>
          </a:xfrm>
        </p:spPr>
        <p:txBody>
          <a:bodyPr>
            <a:normAutofit fontScale="92500" lnSpcReduction="10000"/>
          </a:bodyPr>
          <a:lstStyle/>
          <a:p>
            <a:r>
              <a:rPr lang="he-IL" sz="5333" b="1" dirty="0">
                <a:latin typeface="Gisha" panose="020B0502040204020203" pitchFamily="34" charset="-79"/>
                <a:cs typeface="+mj-cs"/>
              </a:rPr>
              <a:t>עו"ד איתן  צחור</a:t>
            </a:r>
          </a:p>
          <a:p>
            <a:r>
              <a:rPr lang="he-IL" sz="4000" dirty="0">
                <a:latin typeface="Gisha" panose="020B0502040204020203" pitchFamily="34" charset="-79"/>
                <a:cs typeface="+mj-cs"/>
              </a:rPr>
              <a:t>לשעבר מנהל מחלקת חקיקה ברשות </a:t>
            </a:r>
            <a:r>
              <a:rPr lang="he-IL" sz="4000" dirty="0" err="1">
                <a:latin typeface="Gisha" panose="020B0502040204020203" pitchFamily="34" charset="-79"/>
                <a:cs typeface="+mj-cs"/>
              </a:rPr>
              <a:t>המסים</a:t>
            </a:r>
            <a:endParaRPr lang="he-IL" sz="4000" dirty="0">
              <a:latin typeface="Gisha" panose="020B0502040204020203" pitchFamily="34" charset="-79"/>
              <a:cs typeface="+mj-cs"/>
            </a:endParaRPr>
          </a:p>
          <a:p>
            <a:r>
              <a:rPr lang="he-IL" sz="4000" dirty="0">
                <a:latin typeface="Gisha" panose="020B0502040204020203" pitchFamily="34" charset="-79"/>
                <a:cs typeface="+mj-cs"/>
              </a:rPr>
              <a:t>יו"ר ועדת העמותות (משותף) בלשכת עורכי הדין</a:t>
            </a:r>
          </a:p>
          <a:p>
            <a:r>
              <a:rPr lang="he-IL" sz="4000" dirty="0">
                <a:latin typeface="Gisha" panose="020B0502040204020203" pitchFamily="34" charset="-79"/>
                <a:cs typeface="+mj-cs"/>
              </a:rPr>
              <a:t>סגן יו"ר וגזבר להב </a:t>
            </a:r>
            <a:r>
              <a:rPr lang="he-IL" sz="4000" dirty="0" smtClean="0">
                <a:latin typeface="Gisha" panose="020B0502040204020203" pitchFamily="34" charset="-79"/>
                <a:cs typeface="+mj-cs"/>
              </a:rPr>
              <a:t>– ארגון לשכות העצמאים בישראל</a:t>
            </a:r>
            <a:endParaRPr lang="he-IL" sz="4000" dirty="0">
              <a:latin typeface="Gisha" panose="020B0502040204020203" pitchFamily="34" charset="-79"/>
              <a:cs typeface="+mj-cs"/>
            </a:endParaRPr>
          </a:p>
        </p:txBody>
      </p:sp>
      <p:sp>
        <p:nvSpPr>
          <p:cNvPr id="4" name="TextBox 3"/>
          <p:cNvSpPr txBox="1"/>
          <p:nvPr/>
        </p:nvSpPr>
        <p:spPr>
          <a:xfrm>
            <a:off x="5704764" y="2415654"/>
            <a:ext cx="4244454" cy="1200329"/>
          </a:xfrm>
          <a:prstGeom prst="rect">
            <a:avLst/>
          </a:prstGeom>
          <a:noFill/>
        </p:spPr>
        <p:txBody>
          <a:bodyPr wrap="square" rtlCol="1">
            <a:spAutoFit/>
          </a:bodyPr>
          <a:lstStyle/>
          <a:p>
            <a:r>
              <a:rPr lang="he-IL" sz="3600" dirty="0">
                <a:effectLst>
                  <a:outerShdw blurRad="38100" dist="38100" dir="2700000" algn="tl">
                    <a:srgbClr val="000000">
                      <a:alpha val="43137"/>
                    </a:srgbClr>
                  </a:outerShdw>
                </a:effectLst>
                <a:latin typeface="Gisha" panose="020B0502040204020203" pitchFamily="34" charset="-79"/>
                <a:cs typeface="Gisha" panose="020B0502040204020203" pitchFamily="34" charset="-79"/>
              </a:rPr>
              <a:t>יום עיון 19.11.2023</a:t>
            </a:r>
            <a:br>
              <a:rPr lang="he-IL" sz="3600" dirty="0">
                <a:effectLst>
                  <a:outerShdw blurRad="38100" dist="38100" dir="2700000" algn="tl">
                    <a:srgbClr val="000000">
                      <a:alpha val="43137"/>
                    </a:srgbClr>
                  </a:outerShdw>
                </a:effectLst>
                <a:latin typeface="Gisha" panose="020B0502040204020203" pitchFamily="34" charset="-79"/>
                <a:cs typeface="Gisha" panose="020B0502040204020203" pitchFamily="34" charset="-79"/>
              </a:rPr>
            </a:br>
            <a:endParaRPr lang="he-IL" sz="3600" dirty="0">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pic>
        <p:nvPicPr>
          <p:cNvPr id="5"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7" name="תמונה 6">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41183452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869A9E-E5CE-4136-F0A0-58F6DFC578D2}"/>
              </a:ext>
            </a:extLst>
          </p:cNvPr>
          <p:cNvSpPr>
            <a:spLocks noGrp="1"/>
          </p:cNvSpPr>
          <p:nvPr>
            <p:ph type="title"/>
          </p:nvPr>
        </p:nvSpPr>
        <p:spPr>
          <a:xfrm>
            <a:off x="2235200" y="1225128"/>
            <a:ext cx="14020800" cy="1767417"/>
          </a:xfrm>
        </p:spPr>
        <p:txBody>
          <a:bodyPr/>
          <a:lstStyle/>
          <a:p>
            <a:pPr algn="ctr"/>
            <a:r>
              <a:rPr lang="he-IL" b="1" dirty="0">
                <a:solidFill>
                  <a:srgbClr val="002060"/>
                </a:solidFill>
              </a:rPr>
              <a:t>ניזוק</a:t>
            </a:r>
          </a:p>
        </p:txBody>
      </p:sp>
      <p:sp>
        <p:nvSpPr>
          <p:cNvPr id="3" name="מציין מיקום תוכן 2">
            <a:extLst>
              <a:ext uri="{FF2B5EF4-FFF2-40B4-BE49-F238E27FC236}">
                <a16:creationId xmlns:a16="http://schemas.microsoft.com/office/drawing/2014/main" id="{24B4B3BF-DD07-878D-7A13-512703EB7D07}"/>
              </a:ext>
            </a:extLst>
          </p:cNvPr>
          <p:cNvSpPr>
            <a:spLocks noGrp="1"/>
          </p:cNvSpPr>
          <p:nvPr>
            <p:ph idx="1"/>
          </p:nvPr>
        </p:nvSpPr>
        <p:spPr>
          <a:xfrm>
            <a:off x="880533" y="2689014"/>
            <a:ext cx="13613389" cy="7978985"/>
          </a:xfrm>
        </p:spPr>
        <p:txBody>
          <a:bodyPr>
            <a:normAutofit fontScale="40000" lnSpcReduction="20000"/>
          </a:bodyPr>
          <a:lstStyle/>
          <a:p>
            <a:r>
              <a:rPr lang="he-IL" dirty="0"/>
              <a:t>עקרון הפיצוי = השבת המצב לקדמותו</a:t>
            </a:r>
          </a:p>
          <a:p>
            <a:pPr marL="0" indent="0">
              <a:buNone/>
            </a:pPr>
            <a:endParaRPr lang="he-IL" dirty="0"/>
          </a:p>
          <a:p>
            <a:r>
              <a:rPr lang="he-IL" dirty="0"/>
              <a:t>""ניזוק" - עוסק, למעט כל אחד מאלה, שנגרם לו נזק עקיף: </a:t>
            </a:r>
          </a:p>
          <a:p>
            <a:r>
              <a:rPr lang="he-IL" dirty="0"/>
              <a:t>(1)      המדינה;  </a:t>
            </a:r>
          </a:p>
          <a:p>
            <a:r>
              <a:rPr lang="he-IL" dirty="0"/>
              <a:t>(2)      </a:t>
            </a:r>
            <a:r>
              <a:rPr lang="he-IL" b="1" dirty="0"/>
              <a:t>גוף מתוקצב</a:t>
            </a:r>
            <a:r>
              <a:rPr lang="he-IL" dirty="0"/>
              <a:t> או תאגיד בריאות כהגדרתם בסעיף 21לחוק יסודות התקציב, התשמ"ה-1985;  </a:t>
            </a:r>
          </a:p>
          <a:p>
            <a:r>
              <a:rPr lang="he-IL" dirty="0"/>
              <a:t> (3)      קופת חולים;   </a:t>
            </a:r>
          </a:p>
          <a:p>
            <a:r>
              <a:rPr lang="he-IL" dirty="0"/>
              <a:t>(4)    </a:t>
            </a:r>
            <a:r>
              <a:rPr lang="he-IL" b="1" dirty="0"/>
              <a:t>  </a:t>
            </a:r>
            <a:r>
              <a:rPr lang="he-IL" b="1" u="sng" dirty="0"/>
              <a:t>מוסד ציבורי שאינו מוסד ציבורי זכאי</a:t>
            </a:r>
            <a:r>
              <a:rPr lang="he-IL" b="1" dirty="0"/>
              <a:t>;   </a:t>
            </a:r>
          </a:p>
          <a:p>
            <a:r>
              <a:rPr lang="he-IL" dirty="0"/>
              <a:t>(5)      תאגיד שהוקם בחוק או לפיו;   </a:t>
            </a:r>
          </a:p>
          <a:p>
            <a:r>
              <a:rPr lang="he-IL" dirty="0"/>
              <a:t>(6)      מוסד פיננסי כמפורט להלן:   (א)     תאגיד בנקאי כהגדרתו בחוק הבנקאות (רישוי), התשמ"א-1981, לרבות תאגיד עזר כהגדרתו בחוק האמור;(ב)     מבטח כהגדרתו בחוק הפיקוח על שירותים פיננסיים (ביטוח), התשמ״א-1981;(ג)      חבר בורסה כהגדרתו בחוק ניירות ערך, התשכ"ח-1968;(ד)     חברה מנהלת כהגדרתה בחוק הפיקוח על שירותים פיננסיים (קופות גמל), התשס"ה-2005;(ה)     מנהל קרן כמשמעותו בחוק השקעות משותפות בנאמנות, התשנ"ד-1994;     </a:t>
            </a:r>
          </a:p>
          <a:p>
            <a:r>
              <a:rPr lang="he-IL" dirty="0"/>
              <a:t>(7)      מי שעיסוקו במכירת זכות במקרקעין, המהווה מלאי עסקי בידו; לעניין זה, "מכירת זכות במקרקעין" - כהגדרת "מכירה", לעניין זכות במקרקעין, בחוק מיסוי מקרקעין (שבח ורכישה), התשכ"ג-1963;   </a:t>
            </a:r>
          </a:p>
          <a:p>
            <a:r>
              <a:rPr lang="he-IL" dirty="0"/>
              <a:t>(8)      מי שיותר מ-50%מהעבודות שביצע בשנת המס 2022או 2023היו עבודות שמשך ביצוען עולה על שנה, למעט קבלן ביצוע;  </a:t>
            </a:r>
          </a:p>
          <a:p>
            <a:r>
              <a:rPr lang="he-IL" dirty="0"/>
              <a:t> (9)      מי שדיווח לרשות </a:t>
            </a:r>
            <a:r>
              <a:rPr lang="he-IL" dirty="0" err="1"/>
              <a:t>המסים</a:t>
            </a:r>
            <a:r>
              <a:rPr lang="he-IL" dirty="0"/>
              <a:t> בישראל על סגירת עסקו, לפני יום ט"ז בתשרי </a:t>
            </a:r>
            <a:r>
              <a:rPr lang="he-IL" dirty="0" err="1"/>
              <a:t>התשפ"ד</a:t>
            </a:r>
            <a:r>
              <a:rPr lang="he-IL" dirty="0"/>
              <a:t> (1באוקטובר 2023);</a:t>
            </a:r>
          </a:p>
          <a:p>
            <a:r>
              <a:rPr lang="he-IL" dirty="0"/>
              <a:t>(10)    מי שדיווח על מחזור עסקאות בשיעור אפס לגבי ארבעת החודשים שלפני המועד האמור בפסקה (9), אלא אם כן שוכנע המנהל שהעסק היה פעיל עד תום חודשיים מתום התקופה הקובעת;</a:t>
            </a:r>
          </a:p>
          <a:p>
            <a:r>
              <a:rPr lang="he-IL" dirty="0"/>
              <a:t>(11)    מי שעסקו לא היה פעיל לפני יום ט"ז בתשרי </a:t>
            </a:r>
            <a:r>
              <a:rPr lang="he-IL" dirty="0" err="1"/>
              <a:t>התשפ"ד</a:t>
            </a:r>
            <a:r>
              <a:rPr lang="he-IL" dirty="0"/>
              <a:t> (1באוקטובר 2023); לעניין זה, יראו עוסק כמי שעסקו לא היה פעיל אם הוא לא הגיש לרשות </a:t>
            </a:r>
            <a:r>
              <a:rPr lang="he-IL" dirty="0" err="1"/>
              <a:t>המסים</a:t>
            </a:r>
            <a:r>
              <a:rPr lang="he-IL" dirty="0"/>
              <a:t> בישראל שניים מתוך שלושת הדוחות האחרונים שהיה חייב בהגשתם לפי חוק מס ערך מוסף, לגבי התקופה שלפני המועד האמור, אלא אם כן הוכיח, להנחת דעתו של המנהל, שעסקו היה פעיל;"</a:t>
            </a:r>
          </a:p>
        </p:txBody>
      </p:sp>
      <p:pic>
        <p:nvPicPr>
          <p:cNvPr id="4" name="תמונה 3">
            <a:extLst>
              <a:ext uri="{FF2B5EF4-FFF2-40B4-BE49-F238E27FC236}">
                <a16:creationId xmlns:a16="http://schemas.microsoft.com/office/drawing/2014/main" id="{FFE386E7-7380-58F6-6C5E-9AB75F635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5"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33314100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97CAAE-A6C7-8BCA-E0E3-A0566256C534}"/>
              </a:ext>
            </a:extLst>
          </p:cNvPr>
          <p:cNvSpPr>
            <a:spLocks noGrp="1"/>
          </p:cNvSpPr>
          <p:nvPr>
            <p:ph type="title"/>
          </p:nvPr>
        </p:nvSpPr>
        <p:spPr/>
        <p:txBody>
          <a:bodyPr/>
          <a:lstStyle/>
          <a:p>
            <a:pPr algn="ctr"/>
            <a:r>
              <a:rPr lang="he-IL" b="1" dirty="0">
                <a:solidFill>
                  <a:srgbClr val="002060"/>
                </a:solidFill>
              </a:rPr>
              <a:t>תנאים מקדמיים לפיצוי</a:t>
            </a:r>
            <a:r>
              <a:rPr lang="he-IL" dirty="0">
                <a:solidFill>
                  <a:srgbClr val="002060"/>
                </a:solidFill>
              </a:rPr>
              <a:t> </a:t>
            </a:r>
            <a:r>
              <a:rPr lang="he-IL" dirty="0" smtClean="0">
                <a:solidFill>
                  <a:srgbClr val="002060"/>
                </a:solidFill>
              </a:rPr>
              <a:t/>
            </a:r>
            <a:br>
              <a:rPr lang="he-IL" dirty="0" smtClean="0">
                <a:solidFill>
                  <a:srgbClr val="002060"/>
                </a:solidFill>
              </a:rPr>
            </a:br>
            <a:r>
              <a:rPr lang="he-IL" dirty="0" smtClean="0"/>
              <a:t>(*כמו </a:t>
            </a:r>
            <a:r>
              <a:rPr lang="he-IL" dirty="0"/>
              <a:t>לשאר מקבלי הפיצוי)</a:t>
            </a:r>
          </a:p>
        </p:txBody>
      </p:sp>
      <p:sp>
        <p:nvSpPr>
          <p:cNvPr id="3" name="מציין מיקום תוכן 2">
            <a:extLst>
              <a:ext uri="{FF2B5EF4-FFF2-40B4-BE49-F238E27FC236}">
                <a16:creationId xmlns:a16="http://schemas.microsoft.com/office/drawing/2014/main" id="{D93E84FD-AC8F-0D04-4610-CA00DD3CFB60}"/>
              </a:ext>
            </a:extLst>
          </p:cNvPr>
          <p:cNvSpPr>
            <a:spLocks noGrp="1"/>
          </p:cNvSpPr>
          <p:nvPr>
            <p:ph idx="1"/>
          </p:nvPr>
        </p:nvSpPr>
        <p:spPr>
          <a:xfrm>
            <a:off x="1415628" y="3619500"/>
            <a:ext cx="12464146" cy="6872393"/>
          </a:xfrm>
        </p:spPr>
        <p:txBody>
          <a:bodyPr>
            <a:normAutofit fontScale="55000" lnSpcReduction="20000"/>
          </a:bodyPr>
          <a:lstStyle/>
          <a:p>
            <a:pPr marL="0" indent="0">
              <a:buNone/>
            </a:pPr>
            <a:r>
              <a:rPr lang="he-IL" dirty="0"/>
              <a:t>"38ד.  (א)     ניזוק שמחזור עסקאותיו בשנת הבסיס </a:t>
            </a:r>
            <a:r>
              <a:rPr lang="he-IL" b="1" dirty="0"/>
              <a:t>עלה על 300 אלף שקלים חדשים</a:t>
            </a:r>
            <a:r>
              <a:rPr lang="he-IL" dirty="0"/>
              <a:t>, זכאי לפיצויים בגובה </a:t>
            </a:r>
            <a:r>
              <a:rPr lang="he-IL" b="1" dirty="0"/>
              <a:t>הוצאותיו המזכות</a:t>
            </a:r>
            <a:r>
              <a:rPr lang="he-IL" dirty="0"/>
              <a:t>, בעד נזק עקיף שנגרם לו </a:t>
            </a:r>
            <a:r>
              <a:rPr lang="he-IL" b="1" dirty="0"/>
              <a:t>במהלך התקופה הקובעת</a:t>
            </a:r>
            <a:r>
              <a:rPr lang="he-IL" dirty="0"/>
              <a:t>, אם מתקיימים לגביו כל אלה:</a:t>
            </a:r>
          </a:p>
          <a:p>
            <a:pPr marL="0" indent="0">
              <a:buNone/>
            </a:pPr>
            <a:r>
              <a:rPr lang="he-IL" dirty="0"/>
              <a:t>(1)      מחזור עסקאותיו בשנת הבסיס </a:t>
            </a:r>
            <a:r>
              <a:rPr lang="he-IL" b="1" dirty="0"/>
              <a:t>אינו עולה על 400 </a:t>
            </a:r>
            <a:r>
              <a:rPr lang="he-IL" dirty="0"/>
              <a:t>מיליון שקלים חדשים;</a:t>
            </a:r>
          </a:p>
          <a:p>
            <a:pPr marL="0" indent="0">
              <a:buNone/>
            </a:pPr>
            <a:r>
              <a:rPr lang="he-IL" dirty="0"/>
              <a:t>(2)      שיעור </a:t>
            </a:r>
            <a:r>
              <a:rPr lang="he-IL" b="1" dirty="0"/>
              <a:t>הירידה במחזור העסקאות שלו עולה על 25%, </a:t>
            </a:r>
            <a:r>
              <a:rPr lang="he-IL" dirty="0"/>
              <a:t>ואם הוא מדווח בשיטה דו-חודשית - על 12.5%;</a:t>
            </a:r>
          </a:p>
          <a:p>
            <a:pPr marL="0" indent="0">
              <a:buNone/>
            </a:pPr>
            <a:r>
              <a:rPr lang="he-IL" dirty="0"/>
              <a:t>(3)      הירידה במחזור העסקאות כאמור בפסקה (2) </a:t>
            </a:r>
            <a:r>
              <a:rPr lang="he-IL" b="1" u="sng" dirty="0"/>
              <a:t>נגרמה כתוצאה מנזק עקיף</a:t>
            </a:r>
            <a:r>
              <a:rPr lang="he-IL" b="1" dirty="0"/>
              <a:t>;</a:t>
            </a:r>
          </a:p>
          <a:p>
            <a:pPr marL="0" indent="0">
              <a:buNone/>
            </a:pPr>
            <a:r>
              <a:rPr lang="he-IL" dirty="0"/>
              <a:t>(4)      הוא פתח את עסקו לפני יום ט"ו באלול </a:t>
            </a:r>
            <a:r>
              <a:rPr lang="he-IL" dirty="0" err="1"/>
              <a:t>התשפ"ג</a:t>
            </a:r>
            <a:r>
              <a:rPr lang="he-IL" dirty="0"/>
              <a:t> (1בספטמבר 2023);</a:t>
            </a:r>
          </a:p>
          <a:p>
            <a:pPr marL="0" indent="0">
              <a:buNone/>
            </a:pPr>
            <a:r>
              <a:rPr lang="he-IL" dirty="0"/>
              <a:t>(5)      הוא הגיש לפקיד השומה, עד </a:t>
            </a:r>
            <a:r>
              <a:rPr lang="he-IL" b="1" dirty="0"/>
              <a:t>יום הגשת תביעה לקבלת פיצויים </a:t>
            </a:r>
            <a:r>
              <a:rPr lang="he-IL" dirty="0"/>
              <a:t>לפי פרק זה, את המסמכים המפורטים להלן:</a:t>
            </a:r>
          </a:p>
          <a:p>
            <a:pPr marL="609585" lvl="1" indent="0">
              <a:buNone/>
            </a:pPr>
            <a:r>
              <a:rPr lang="he-IL" dirty="0"/>
              <a:t>(א)     דוח תקופתי לפי סעיף 67, 67א או 71א לחוק מס ערך מוסף, לחודשים ספטמבר ואוקטובר בשנים 2022ו-2023, או הצהרה לפי תקנה 15לתקנות מס ערך מוסף (רישום), התשל"ו-1976, לשנת 2022, לפי העניין, אם היה חייב בהגשתם לפי חוק מס ערך מוסף;</a:t>
            </a:r>
          </a:p>
          <a:p>
            <a:pPr marL="609585" lvl="1" indent="0">
              <a:buNone/>
            </a:pPr>
            <a:r>
              <a:rPr lang="he-IL" dirty="0"/>
              <a:t>(ב)     דין וחשבון בטופס 102בשל חודש אוקטובר 2023, והכול לפי תקנות ניכוי ממשכורת ומשכר עבודה;</a:t>
            </a:r>
          </a:p>
          <a:p>
            <a:pPr marL="0" indent="0">
              <a:buNone/>
            </a:pPr>
            <a:r>
              <a:rPr lang="he-IL" dirty="0"/>
              <a:t>(6)      לא מתקיים לגביו אף אחד מאלה:</a:t>
            </a:r>
          </a:p>
          <a:p>
            <a:pPr marL="609585" lvl="1" indent="0">
              <a:buNone/>
            </a:pPr>
            <a:r>
              <a:rPr lang="he-IL" dirty="0"/>
              <a:t>	(א)     הוא היה </a:t>
            </a:r>
            <a:r>
              <a:rPr lang="he-IL" b="1" dirty="0"/>
              <a:t>חייב בניהול פנקסים לשנת המס 2023 ולא ניהלם;</a:t>
            </a:r>
          </a:p>
          <a:p>
            <a:pPr marL="609585" lvl="1" indent="0">
              <a:buNone/>
            </a:pPr>
            <a:r>
              <a:rPr lang="he-IL" dirty="0"/>
              <a:t>	(ב)     פנקסיו </a:t>
            </a:r>
            <a:r>
              <a:rPr lang="he-IL" b="1" dirty="0"/>
              <a:t>לשנת המס 2023 נ</a:t>
            </a:r>
            <a:r>
              <a:rPr lang="he-IL" dirty="0"/>
              <a:t>קבעו כבלתי קבילים, בקביעה שאינה ניתנת לערר או לערעור.</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32662589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2A64CE-78F4-067B-A9EC-CFDD6A43EA35}"/>
              </a:ext>
            </a:extLst>
          </p:cNvPr>
          <p:cNvSpPr>
            <a:spLocks noGrp="1"/>
          </p:cNvSpPr>
          <p:nvPr>
            <p:ph type="title"/>
          </p:nvPr>
        </p:nvSpPr>
        <p:spPr/>
        <p:txBody>
          <a:bodyPr/>
          <a:lstStyle/>
          <a:p>
            <a:pPr algn="ctr"/>
            <a:r>
              <a:rPr lang="he-IL" b="1" dirty="0">
                <a:solidFill>
                  <a:srgbClr val="002060"/>
                </a:solidFill>
              </a:rPr>
              <a:t>תקופת הזכאות לפיצוי</a:t>
            </a:r>
          </a:p>
        </p:txBody>
      </p:sp>
      <p:sp>
        <p:nvSpPr>
          <p:cNvPr id="3" name="מציין מיקום תוכן 2">
            <a:extLst>
              <a:ext uri="{FF2B5EF4-FFF2-40B4-BE49-F238E27FC236}">
                <a16:creationId xmlns:a16="http://schemas.microsoft.com/office/drawing/2014/main" id="{C42B5755-B9A0-62EE-FBF1-67839A2A8F0D}"/>
              </a:ext>
            </a:extLst>
          </p:cNvPr>
          <p:cNvSpPr>
            <a:spLocks noGrp="1"/>
          </p:cNvSpPr>
          <p:nvPr>
            <p:ph idx="1"/>
          </p:nvPr>
        </p:nvSpPr>
        <p:spPr>
          <a:xfrm>
            <a:off x="1537547" y="3688928"/>
            <a:ext cx="12710716" cy="5801784"/>
          </a:xfrm>
        </p:spPr>
        <p:txBody>
          <a:bodyPr/>
          <a:lstStyle/>
          <a:p>
            <a:r>
              <a:rPr lang="he-IL" dirty="0"/>
              <a:t>"תקופת הזכאות" - אחת מאלה, לפי העניין:</a:t>
            </a:r>
          </a:p>
          <a:p>
            <a:r>
              <a:rPr lang="he-IL" dirty="0"/>
              <a:t>(1)      לעניין ניזוק שאינו עוסק המדווח על בסיס מזומן, המדווח בשיטה חד-חודשית, עוסק פטור </a:t>
            </a:r>
            <a:r>
              <a:rPr lang="he-IL" b="1" dirty="0"/>
              <a:t>ומוסד ציבורי זכאי, </a:t>
            </a:r>
            <a:r>
              <a:rPr lang="he-IL" dirty="0"/>
              <a:t>כל אחד מאלה:</a:t>
            </a:r>
          </a:p>
          <a:p>
            <a:pPr lvl="1"/>
            <a:r>
              <a:rPr lang="he-IL" dirty="0"/>
              <a:t>(א)     חודש אוקטובר 2023;</a:t>
            </a:r>
          </a:p>
          <a:p>
            <a:pPr lvl="1"/>
            <a:r>
              <a:rPr lang="he-IL" dirty="0"/>
              <a:t>(ב)     חודש נובמבר 2023;</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39097297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4FD97C-C167-12AE-FBE8-6A189B35CF7D}"/>
              </a:ext>
            </a:extLst>
          </p:cNvPr>
          <p:cNvSpPr>
            <a:spLocks noGrp="1"/>
          </p:cNvSpPr>
          <p:nvPr>
            <p:ph type="title"/>
          </p:nvPr>
        </p:nvSpPr>
        <p:spPr/>
        <p:txBody>
          <a:bodyPr/>
          <a:lstStyle/>
          <a:p>
            <a:pPr algn="ctr"/>
            <a:r>
              <a:rPr lang="he-IL" b="1" dirty="0">
                <a:solidFill>
                  <a:srgbClr val="002060"/>
                </a:solidFill>
              </a:rPr>
              <a:t>מוסד ציבור זכאי</a:t>
            </a:r>
          </a:p>
        </p:txBody>
      </p:sp>
      <p:sp>
        <p:nvSpPr>
          <p:cNvPr id="4" name="מציין מיקום תוכן 2">
            <a:extLst>
              <a:ext uri="{FF2B5EF4-FFF2-40B4-BE49-F238E27FC236}">
                <a16:creationId xmlns:a16="http://schemas.microsoft.com/office/drawing/2014/main" id="{D0E32818-C4A3-6157-8314-329500EDE222}"/>
              </a:ext>
            </a:extLst>
          </p:cNvPr>
          <p:cNvSpPr>
            <a:spLocks noGrp="1"/>
          </p:cNvSpPr>
          <p:nvPr>
            <p:ph idx="1"/>
          </p:nvPr>
        </p:nvSpPr>
        <p:spPr>
          <a:xfrm>
            <a:off x="1117601" y="3420534"/>
            <a:ext cx="12734878" cy="7139092"/>
          </a:xfrm>
        </p:spPr>
        <p:txBody>
          <a:bodyPr>
            <a:normAutofit fontScale="47500" lnSpcReduction="20000"/>
          </a:bodyPr>
          <a:lstStyle/>
          <a:p>
            <a:r>
              <a:rPr lang="he-IL" dirty="0"/>
              <a:t>"מוסד ציבורי זכאי" - מוסד ציבורי </a:t>
            </a:r>
            <a:r>
              <a:rPr lang="he-IL" b="1" dirty="0"/>
              <a:t>כהגדרתו בסעיף 9(2)(ב) </a:t>
            </a:r>
            <a:r>
              <a:rPr lang="he-IL" dirty="0"/>
              <a:t>לפקודה (בפרק זה - מוסד ציבורי), שמתקיימים בו שני אלה:</a:t>
            </a:r>
            <a:endParaRPr lang="he-IL" dirty="0">
              <a:latin typeface="Guttman Yad-Brush" panose="02010401010101010101" pitchFamily="2" charset="-79"/>
              <a:cs typeface="Guttman Yad-Brush" panose="02010401010101010101" pitchFamily="2" charset="-79"/>
            </a:endParaRPr>
          </a:p>
          <a:p>
            <a:r>
              <a:rPr lang="he-IL" sz="3200" dirty="0">
                <a:latin typeface="Guttman Yad-Brush" panose="02010401010101010101" pitchFamily="2" charset="-79"/>
                <a:cs typeface="Guttman Yad-Brush" panose="02010401010101010101" pitchFamily="2" charset="-79"/>
              </a:rPr>
              <a:t>9(2) לא כולל ארגון מקצועי או עמותה שלא פועלת למטרות ציבוריות. יתכן שזה </a:t>
            </a:r>
            <a:r>
              <a:rPr lang="he-IL" sz="3200" dirty="0" err="1">
                <a:latin typeface="Guttman Yad-Brush" panose="02010401010101010101" pitchFamily="2" charset="-79"/>
                <a:cs typeface="Guttman Yad-Brush" panose="02010401010101010101" pitchFamily="2" charset="-79"/>
              </a:rPr>
              <a:t>חל"צ</a:t>
            </a:r>
            <a:r>
              <a:rPr lang="he-IL" sz="3200" dirty="0">
                <a:latin typeface="Guttman Yad-Brush" panose="02010401010101010101" pitchFamily="2" charset="-79"/>
                <a:cs typeface="Guttman Yad-Brush" panose="02010401010101010101" pitchFamily="2" charset="-79"/>
              </a:rPr>
              <a:t>, עמותה או אפילו גוף שאינו מואגד</a:t>
            </a:r>
          </a:p>
          <a:p>
            <a:r>
              <a:rPr lang="he-IL" dirty="0"/>
              <a:t>(1)      </a:t>
            </a:r>
            <a:r>
              <a:rPr lang="he-IL" b="1" u="sng" dirty="0"/>
              <a:t>25% לפחות מהכנסתו בשנת המס 2022</a:t>
            </a:r>
            <a:r>
              <a:rPr lang="he-IL" dirty="0"/>
              <a:t>, כפי שדווחה בדוח שהגיש לפי סעיף 131לפקודה, </a:t>
            </a:r>
            <a:r>
              <a:rPr lang="he-IL" b="1" dirty="0"/>
              <a:t>לא היה מתמיכות ותרומות</a:t>
            </a:r>
            <a:r>
              <a:rPr lang="he-IL" dirty="0"/>
              <a:t>;</a:t>
            </a:r>
          </a:p>
          <a:p>
            <a:r>
              <a:rPr lang="he-IL" sz="2800" dirty="0">
                <a:latin typeface="Guttman Yad-Brush" panose="02010401010101010101" pitchFamily="2" charset="-79"/>
                <a:cs typeface="Guttman Yad-Brush" panose="02010401010101010101" pitchFamily="2" charset="-79"/>
              </a:rPr>
              <a:t>מהן תמיכות ותרומות?</a:t>
            </a:r>
          </a:p>
          <a:p>
            <a:pPr marL="0" indent="0">
              <a:buNone/>
            </a:pPr>
            <a:endParaRPr lang="he-IL" sz="3200" b="1" dirty="0"/>
          </a:p>
          <a:p>
            <a:r>
              <a:rPr lang="he-IL" sz="3200" b="1" dirty="0"/>
              <a:t>"תמיכות ותרומות" - תמיכה לפי סעיף 3א לחוק יסודות התקציב, התשמ"ה-1985, תמיכה מאת רשות מקומית, או תרומות;"</a:t>
            </a:r>
          </a:p>
          <a:p>
            <a:r>
              <a:rPr lang="he-IL" sz="3200" b="1" dirty="0">
                <a:latin typeface="Guttman Yad-Brush" panose="02010401010101010101" pitchFamily="2" charset="-79"/>
                <a:cs typeface="Guttman Yad-Brush" panose="02010401010101010101" pitchFamily="2" charset="-79"/>
              </a:rPr>
              <a:t>תמיכות – לפי מבחני התמיכות</a:t>
            </a:r>
          </a:p>
          <a:p>
            <a:r>
              <a:rPr lang="he-IL" sz="3200" b="1" dirty="0">
                <a:latin typeface="Guttman Yad-Brush" panose="02010401010101010101" pitchFamily="2" charset="-79"/>
                <a:cs typeface="Guttman Yad-Brush" panose="02010401010101010101" pitchFamily="2" charset="-79"/>
              </a:rPr>
              <a:t>תרומות – ללא כל תמורה</a:t>
            </a:r>
          </a:p>
          <a:p>
            <a:endParaRPr lang="he-IL" sz="2800" dirty="0"/>
          </a:p>
          <a:p>
            <a:r>
              <a:rPr lang="he-IL" dirty="0"/>
              <a:t>(2)      </a:t>
            </a:r>
            <a:r>
              <a:rPr lang="he-IL" b="1" dirty="0"/>
              <a:t>25% </a:t>
            </a:r>
            <a:r>
              <a:rPr lang="he-IL" dirty="0"/>
              <a:t>לפחות מהכנסתו בשנת המס 2022 כפי שדווחה בדוח שהגיש לפי סעיף 131לפקודה, שאינה מתמיכות ותרומות, היה </a:t>
            </a:r>
            <a:r>
              <a:rPr lang="he-IL" b="1" dirty="0"/>
              <a:t>ממכירת שירותים או מוצרים </a:t>
            </a:r>
            <a:r>
              <a:rPr lang="he-IL" b="1" u="sng" dirty="0"/>
              <a:t>באופן שוטף ובמהלך רוב חודשי השנה</a:t>
            </a:r>
            <a:r>
              <a:rPr lang="he-IL" b="1" dirty="0"/>
              <a:t>;</a:t>
            </a:r>
            <a:endParaRPr lang="he-IL" dirty="0">
              <a:latin typeface="Guttman Yad-Brush" panose="02010401010101010101" pitchFamily="2" charset="-79"/>
              <a:cs typeface="Guttman Yad-Brush" panose="02010401010101010101" pitchFamily="2" charset="-79"/>
            </a:endParaRPr>
          </a:p>
          <a:p>
            <a:r>
              <a:rPr lang="he-IL" dirty="0">
                <a:latin typeface="Guttman Yad-Brush" panose="02010401010101010101" pitchFamily="2" charset="-79"/>
                <a:cs typeface="Guttman Yad-Brush" panose="02010401010101010101" pitchFamily="2" charset="-79"/>
              </a:rPr>
              <a:t>מכירת שירותים ומוצרים שלא נחשבת </a:t>
            </a:r>
            <a:r>
              <a:rPr lang="he-IL" dirty="0" err="1">
                <a:latin typeface="Guttman Yad-Brush" panose="02010401010101010101" pitchFamily="2" charset="-79"/>
                <a:cs typeface="Guttman Yad-Brush" panose="02010401010101010101" pitchFamily="2" charset="-79"/>
              </a:rPr>
              <a:t>עיסקית</a:t>
            </a:r>
            <a:r>
              <a:rPr lang="he-IL" dirty="0">
                <a:latin typeface="Guttman Yad-Brush" panose="02010401010101010101" pitchFamily="2" charset="-79"/>
                <a:cs typeface="Guttman Yad-Brush" panose="02010401010101010101" pitchFamily="2" charset="-79"/>
              </a:rPr>
              <a:t>. לדוגמא מסעדה במוסד ציבורי לא תיכלל כאן אם היא מדווחת למע"מ.  </a:t>
            </a:r>
          </a:p>
          <a:p>
            <a:r>
              <a:rPr lang="he-IL" dirty="0">
                <a:latin typeface="Guttman Yad-Brush" panose="02010401010101010101" pitchFamily="2" charset="-79"/>
                <a:cs typeface="Guttman Yad-Brush" panose="02010401010101010101" pitchFamily="2" charset="-79"/>
              </a:rPr>
              <a:t>מכירת שירותים ומוצרים שאינה הכנסה פאסיבית. </a:t>
            </a:r>
          </a:p>
          <a:p>
            <a:r>
              <a:rPr lang="he-IL" dirty="0">
                <a:latin typeface="Guttman Yad-Brush" panose="02010401010101010101" pitchFamily="2" charset="-79"/>
                <a:cs typeface="Guttman Yad-Brush" panose="02010401010101010101" pitchFamily="2" charset="-79"/>
              </a:rPr>
              <a:t>הסיכון שיראו במכירות אלה פעילות עסקית.</a:t>
            </a:r>
          </a:p>
          <a:p>
            <a:r>
              <a:rPr lang="he-IL" dirty="0">
                <a:latin typeface="Guttman Yad-Brush" panose="02010401010101010101" pitchFamily="2" charset="-79"/>
                <a:cs typeface="Guttman Yad-Brush" panose="02010401010101010101" pitchFamily="2" charset="-79"/>
              </a:rPr>
              <a:t> כולל מכירות ושירותים לחברי העמותה.</a:t>
            </a:r>
          </a:p>
          <a:p>
            <a:endParaRPr lang="he-IL" b="1" dirty="0"/>
          </a:p>
          <a:p>
            <a:endParaRPr lang="he-IL" b="1" dirty="0"/>
          </a:p>
          <a:p>
            <a:endParaRPr lang="he-IL" b="1" dirty="0"/>
          </a:p>
        </p:txBody>
      </p:sp>
      <p:pic>
        <p:nvPicPr>
          <p:cNvPr id="5"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תמונה 5">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7" name="תמונה 6">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17144963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40C6BB-8E1E-4204-8E7C-E387400C2530}"/>
              </a:ext>
            </a:extLst>
          </p:cNvPr>
          <p:cNvSpPr>
            <a:spLocks noGrp="1"/>
          </p:cNvSpPr>
          <p:nvPr>
            <p:ph type="title"/>
          </p:nvPr>
        </p:nvSpPr>
        <p:spPr/>
        <p:txBody>
          <a:bodyPr/>
          <a:lstStyle/>
          <a:p>
            <a:pPr algn="ctr"/>
            <a:r>
              <a:rPr lang="he-IL" b="1" dirty="0">
                <a:solidFill>
                  <a:srgbClr val="002060"/>
                </a:solidFill>
              </a:rPr>
              <a:t>מחזור עסקאות לגבי עוסק  </a:t>
            </a:r>
            <a:r>
              <a:rPr lang="he-IL" b="1" dirty="0" smtClean="0">
                <a:solidFill>
                  <a:srgbClr val="002060"/>
                </a:solidFill>
              </a:rPr>
              <a:t/>
            </a:r>
            <a:br>
              <a:rPr lang="he-IL" b="1" dirty="0" smtClean="0">
                <a:solidFill>
                  <a:srgbClr val="002060"/>
                </a:solidFill>
              </a:rPr>
            </a:br>
            <a:r>
              <a:rPr lang="he-IL" b="1" dirty="0" smtClean="0"/>
              <a:t>(*לא </a:t>
            </a:r>
            <a:r>
              <a:rPr lang="he-IL" b="1" dirty="0"/>
              <a:t>חל על מוסד ציבורי)</a:t>
            </a:r>
          </a:p>
        </p:txBody>
      </p:sp>
      <p:sp>
        <p:nvSpPr>
          <p:cNvPr id="3" name="מציין מיקום תוכן 2">
            <a:extLst>
              <a:ext uri="{FF2B5EF4-FFF2-40B4-BE49-F238E27FC236}">
                <a16:creationId xmlns:a16="http://schemas.microsoft.com/office/drawing/2014/main" id="{816538F7-8AC1-C1C2-8BBF-6E5B6A714A17}"/>
              </a:ext>
            </a:extLst>
          </p:cNvPr>
          <p:cNvSpPr>
            <a:spLocks noGrp="1"/>
          </p:cNvSpPr>
          <p:nvPr>
            <p:ph idx="1"/>
          </p:nvPr>
        </p:nvSpPr>
        <p:spPr>
          <a:xfrm>
            <a:off x="1117600" y="3245556"/>
            <a:ext cx="13553743" cy="7735712"/>
          </a:xfrm>
        </p:spPr>
        <p:txBody>
          <a:bodyPr>
            <a:normAutofit fontScale="92500" lnSpcReduction="20000"/>
          </a:bodyPr>
          <a:lstStyle/>
          <a:p>
            <a:r>
              <a:rPr lang="he-IL" dirty="0"/>
              <a:t>""מחזור עסקאות" - אחד מאלה, לפי העניין:</a:t>
            </a:r>
          </a:p>
          <a:p>
            <a:pPr marL="0" indent="0">
              <a:buNone/>
            </a:pPr>
            <a:r>
              <a:rPr lang="he-IL" dirty="0"/>
              <a:t>(1)      לעניין ניזוק שאינו מנוי בפסקאות (2) או (3) - מחזור עסקאות כמשמעותו בחוק מס ערך מוסף; במחזור עסקאות כאמור </a:t>
            </a:r>
            <a:r>
              <a:rPr lang="he-IL" b="1" u="sng" dirty="0"/>
              <a:t>לא ייכללו כל אלה:</a:t>
            </a:r>
          </a:p>
          <a:p>
            <a:r>
              <a:rPr lang="he-IL" dirty="0"/>
              <a:t>(א)     עסקאות שסעיפים 20או 21לחוק מס ערך מוסף חלים עליהן;</a:t>
            </a:r>
          </a:p>
          <a:p>
            <a:r>
              <a:rPr lang="he-IL" dirty="0"/>
              <a:t>(ב)     מכר טובין או מתן שירות מאת עוסק לקרובו, אלא אם כן אישר המנהל, לבקשת עוסק, כי לגבי מכר או מתן שירות כאמור לקרובו מתקיימים אותם מאפיינים המתקיימים לגבי עסקת מכר או שירות כאמור בין עוסק לאדם שאינו קרובו;</a:t>
            </a:r>
          </a:p>
          <a:p>
            <a:r>
              <a:rPr lang="he-IL" dirty="0"/>
              <a:t>(ג)      פיצוי ששולם לפי החוק;</a:t>
            </a:r>
          </a:p>
          <a:p>
            <a:r>
              <a:rPr lang="he-IL" dirty="0"/>
              <a:t>(ד)     מכירות הוניות;</a:t>
            </a:r>
          </a:p>
          <a:p>
            <a:endParaRPr lang="he-IL" dirty="0"/>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2849793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rtlCol="0" anchor="ctr" anchorCtr="0" compatLnSpc="1">
            <a:prstTxWarp prst="textNoShape">
              <a:avLst/>
            </a:prstTxWarp>
          </a:bodyPr>
          <a:lstStyle>
            <a:lvl1pPr eaLnBrk="0" hangingPunct="0">
              <a:defRPr>
                <a:solidFill>
                  <a:schemeClr val="tx1"/>
                </a:solidFill>
                <a:latin typeface="Century Gothic" pitchFamily="34" charset="0"/>
                <a:cs typeface="Arial" pitchFamily="34" charset="0"/>
              </a:defRPr>
            </a:lvl1pPr>
            <a:lvl2pPr marL="1320817" indent="-508006" eaLnBrk="0" hangingPunct="0">
              <a:defRPr>
                <a:solidFill>
                  <a:schemeClr val="tx1"/>
                </a:solidFill>
                <a:latin typeface="Century Gothic" pitchFamily="34" charset="0"/>
                <a:cs typeface="Arial" pitchFamily="34" charset="0"/>
              </a:defRPr>
            </a:lvl2pPr>
            <a:lvl3pPr marL="2032025" indent="-406405" eaLnBrk="0" hangingPunct="0">
              <a:defRPr>
                <a:solidFill>
                  <a:schemeClr val="tx1"/>
                </a:solidFill>
                <a:latin typeface="Century Gothic" pitchFamily="34" charset="0"/>
                <a:cs typeface="Arial" pitchFamily="34" charset="0"/>
              </a:defRPr>
            </a:lvl3pPr>
            <a:lvl4pPr marL="2844836" indent="-406405" eaLnBrk="0" hangingPunct="0">
              <a:defRPr>
                <a:solidFill>
                  <a:schemeClr val="tx1"/>
                </a:solidFill>
                <a:latin typeface="Century Gothic" pitchFamily="34" charset="0"/>
                <a:cs typeface="Arial" pitchFamily="34" charset="0"/>
              </a:defRPr>
            </a:lvl4pPr>
            <a:lvl5pPr marL="3657646" indent="-406405" eaLnBrk="0" hangingPunct="0">
              <a:defRPr>
                <a:solidFill>
                  <a:schemeClr val="tx1"/>
                </a:solidFill>
                <a:latin typeface="Century Gothic" pitchFamily="34" charset="0"/>
                <a:cs typeface="Arial" pitchFamily="34" charset="0"/>
              </a:defRPr>
            </a:lvl5pPr>
            <a:lvl6pPr marL="4470456" indent="-406405" eaLnBrk="0" fontAlgn="base" hangingPunct="0">
              <a:spcBef>
                <a:spcPct val="0"/>
              </a:spcBef>
              <a:spcAft>
                <a:spcPct val="0"/>
              </a:spcAft>
              <a:defRPr>
                <a:solidFill>
                  <a:schemeClr val="tx1"/>
                </a:solidFill>
                <a:latin typeface="Century Gothic" pitchFamily="34" charset="0"/>
                <a:cs typeface="Arial" pitchFamily="34" charset="0"/>
              </a:defRPr>
            </a:lvl6pPr>
            <a:lvl7pPr marL="5283266" indent="-406405" eaLnBrk="0" fontAlgn="base" hangingPunct="0">
              <a:spcBef>
                <a:spcPct val="0"/>
              </a:spcBef>
              <a:spcAft>
                <a:spcPct val="0"/>
              </a:spcAft>
              <a:defRPr>
                <a:solidFill>
                  <a:schemeClr val="tx1"/>
                </a:solidFill>
                <a:latin typeface="Century Gothic" pitchFamily="34" charset="0"/>
                <a:cs typeface="Arial" pitchFamily="34" charset="0"/>
              </a:defRPr>
            </a:lvl7pPr>
            <a:lvl8pPr marL="6096076" indent="-406405" eaLnBrk="0" fontAlgn="base" hangingPunct="0">
              <a:spcBef>
                <a:spcPct val="0"/>
              </a:spcBef>
              <a:spcAft>
                <a:spcPct val="0"/>
              </a:spcAft>
              <a:defRPr>
                <a:solidFill>
                  <a:schemeClr val="tx1"/>
                </a:solidFill>
                <a:latin typeface="Century Gothic" pitchFamily="34" charset="0"/>
                <a:cs typeface="Arial" pitchFamily="34" charset="0"/>
              </a:defRPr>
            </a:lvl8pPr>
            <a:lvl9pPr marL="6908886" indent="-406405"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fontAlgn="base" hangingPunct="1">
              <a:spcBef>
                <a:spcPct val="0"/>
              </a:spcBef>
              <a:spcAft>
                <a:spcPct val="0"/>
              </a:spcAft>
            </a:pPr>
            <a:fld id="{3559ED4D-7E0E-4088-BC84-F5A813EE8404}" type="slidenum">
              <a:rPr lang="he-IL" smtClean="0">
                <a:solidFill>
                  <a:srgbClr val="FFFFFF"/>
                </a:solidFill>
                <a:cs typeface="Gisha" pitchFamily="34" charset="-79"/>
              </a:rPr>
              <a:pPr eaLnBrk="1" fontAlgn="base" hangingPunct="1">
                <a:spcBef>
                  <a:spcPct val="0"/>
                </a:spcBef>
                <a:spcAft>
                  <a:spcPct val="0"/>
                </a:spcAft>
              </a:pPr>
              <a:t>8</a:t>
            </a:fld>
            <a:endParaRPr lang="he-IL" dirty="0" smtClean="0">
              <a:solidFill>
                <a:srgbClr val="FFFFFF"/>
              </a:solidFill>
              <a:cs typeface="Gisha" pitchFamily="34" charset="-79"/>
            </a:endParaRPr>
          </a:p>
        </p:txBody>
      </p:sp>
      <p:sp>
        <p:nvSpPr>
          <p:cNvPr id="8196" name="TextBox 3"/>
          <p:cNvSpPr txBox="1">
            <a:spLocks noChangeArrowheads="1"/>
          </p:cNvSpPr>
          <p:nvPr/>
        </p:nvSpPr>
        <p:spPr bwMode="auto">
          <a:xfrm>
            <a:off x="703174" y="3460343"/>
            <a:ext cx="15109737" cy="556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algn="ctr" eaLnBrk="1" hangingPunct="1"/>
            <a:r>
              <a:rPr lang="he-IL" sz="10667" b="1" u="sng" dirty="0">
                <a:solidFill>
                  <a:srgbClr val="FF0000"/>
                </a:solidFill>
                <a:latin typeface="David" pitchFamily="34" charset="-79"/>
                <a:cs typeface="David" pitchFamily="34" charset="-79"/>
              </a:rPr>
              <a:t>עסקים שמחזור העסקאות בשנת 2022 מעל 300,000 ₪ </a:t>
            </a:r>
          </a:p>
          <a:p>
            <a:pPr algn="ctr" eaLnBrk="1" hangingPunct="1"/>
            <a:endParaRPr lang="he-IL" sz="14222" b="1" dirty="0">
              <a:solidFill>
                <a:srgbClr val="00B050"/>
              </a:solidFill>
              <a:latin typeface="David" pitchFamily="34" charset="-79"/>
              <a:cs typeface="David" pitchFamily="34" charset="-79"/>
            </a:endParaRPr>
          </a:p>
        </p:txBody>
      </p:sp>
      <p:sp>
        <p:nvSpPr>
          <p:cNvPr id="2" name="מציין מיקום של כותרת תחתונה 1"/>
          <p:cNvSpPr>
            <a:spLocks noGrp="1"/>
          </p:cNvSpPr>
          <p:nvPr>
            <p:ph type="ftr" sz="quarter" idx="11"/>
          </p:nvPr>
        </p:nvSpPr>
        <p:spPr/>
        <p:txBody>
          <a:bodyPr/>
          <a:lstStyle/>
          <a:p>
            <a:pPr>
              <a:defRPr/>
            </a:pPr>
            <a:endParaRPr lang="he-IL" sz="4267" dirty="0">
              <a:solidFill>
                <a:srgbClr val="0065B0"/>
              </a:solidFill>
              <a:latin typeface="David" pitchFamily="34" charset="-79"/>
              <a:cs typeface="David" pitchFamily="34" charset="-79"/>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7045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686BEC-3F15-F88F-8697-47CA5C6B9532}"/>
              </a:ext>
            </a:extLst>
          </p:cNvPr>
          <p:cNvSpPr>
            <a:spLocks noGrp="1"/>
          </p:cNvSpPr>
          <p:nvPr>
            <p:ph type="title"/>
          </p:nvPr>
        </p:nvSpPr>
        <p:spPr/>
        <p:txBody>
          <a:bodyPr/>
          <a:lstStyle/>
          <a:p>
            <a:pPr algn="ctr"/>
            <a:r>
              <a:rPr lang="he-IL" dirty="0">
                <a:solidFill>
                  <a:srgbClr val="002060"/>
                </a:solidFill>
              </a:rPr>
              <a:t>מחזור עסקאות </a:t>
            </a:r>
            <a:r>
              <a:rPr lang="he-IL" dirty="0" smtClean="0">
                <a:solidFill>
                  <a:srgbClr val="002060"/>
                </a:solidFill>
              </a:rPr>
              <a:t/>
            </a:r>
            <a:br>
              <a:rPr lang="he-IL" dirty="0" smtClean="0">
                <a:solidFill>
                  <a:srgbClr val="002060"/>
                </a:solidFill>
              </a:rPr>
            </a:br>
            <a:r>
              <a:rPr lang="he-IL" b="1" dirty="0" smtClean="0">
                <a:solidFill>
                  <a:srgbClr val="002060"/>
                </a:solidFill>
              </a:rPr>
              <a:t>לגבי </a:t>
            </a:r>
            <a:r>
              <a:rPr lang="he-IL" b="1" dirty="0">
                <a:solidFill>
                  <a:srgbClr val="002060"/>
                </a:solidFill>
              </a:rPr>
              <a:t>מוסד ציבורי זכאי</a:t>
            </a:r>
          </a:p>
        </p:txBody>
      </p:sp>
      <p:sp>
        <p:nvSpPr>
          <p:cNvPr id="3" name="מציין מיקום תוכן 2">
            <a:extLst>
              <a:ext uri="{FF2B5EF4-FFF2-40B4-BE49-F238E27FC236}">
                <a16:creationId xmlns:a16="http://schemas.microsoft.com/office/drawing/2014/main" id="{CF73B46D-8392-9971-9712-4F836D3A63B6}"/>
              </a:ext>
            </a:extLst>
          </p:cNvPr>
          <p:cNvSpPr>
            <a:spLocks noGrp="1"/>
          </p:cNvSpPr>
          <p:nvPr>
            <p:ph idx="1"/>
          </p:nvPr>
        </p:nvSpPr>
        <p:spPr>
          <a:xfrm>
            <a:off x="1117600" y="3944620"/>
            <a:ext cx="12871355" cy="5801784"/>
          </a:xfrm>
        </p:spPr>
        <p:txBody>
          <a:bodyPr>
            <a:normAutofit fontScale="92500"/>
          </a:bodyPr>
          <a:lstStyle/>
          <a:p>
            <a:pPr marL="0" indent="0">
              <a:buNone/>
            </a:pPr>
            <a:r>
              <a:rPr lang="he-IL" dirty="0"/>
              <a:t>(2)      לעניין ניזוק שהוא מוסד ציבורי זכאי - </a:t>
            </a:r>
            <a:r>
              <a:rPr lang="he-IL" b="1" dirty="0"/>
              <a:t>סכום ההכנסה ממכירת שירותים או מוצרים</a:t>
            </a:r>
            <a:r>
              <a:rPr lang="he-IL" dirty="0"/>
              <a:t>, שהתמורה בשלהם </a:t>
            </a:r>
            <a:r>
              <a:rPr lang="he-IL" b="1" u="sng" dirty="0"/>
              <a:t>מתקבלת</a:t>
            </a:r>
            <a:r>
              <a:rPr lang="he-IL" dirty="0"/>
              <a:t> </a:t>
            </a:r>
            <a:r>
              <a:rPr lang="he-IL" b="1" dirty="0"/>
              <a:t>ממתן השירות או הספקת המוצר </a:t>
            </a:r>
            <a:r>
              <a:rPr lang="he-IL" b="1" u="sng" dirty="0"/>
              <a:t>בפועל</a:t>
            </a:r>
            <a:r>
              <a:rPr lang="he-IL" b="1" dirty="0"/>
              <a:t>, </a:t>
            </a:r>
            <a:r>
              <a:rPr lang="he-IL" dirty="0"/>
              <a:t>כפי שדווח לרשות </a:t>
            </a:r>
            <a:r>
              <a:rPr lang="he-IL" dirty="0" err="1"/>
              <a:t>המסים</a:t>
            </a:r>
            <a:r>
              <a:rPr lang="he-IL" dirty="0"/>
              <a:t> בדוח לפי סעיף 131לפקודה שאישר לעניין זה רואה חשבון או יועץ מס;</a:t>
            </a:r>
          </a:p>
          <a:p>
            <a:pPr marL="0" indent="0">
              <a:buNone/>
            </a:pPr>
            <a:endParaRPr lang="he-IL" sz="2667" dirty="0"/>
          </a:p>
          <a:p>
            <a:pPr marL="0" indent="0">
              <a:buNone/>
            </a:pPr>
            <a:r>
              <a:rPr lang="he-IL" sz="2667" dirty="0"/>
              <a:t>(3)      לעניין ניזוק שהוא עוסק פטור כהגדרתו בחוק מס ערך מוסף - מחזור העסקאות, כפי שדווח לרשות </a:t>
            </a:r>
            <a:r>
              <a:rPr lang="he-IL" sz="2667" dirty="0" err="1"/>
              <a:t>המסים</a:t>
            </a:r>
            <a:r>
              <a:rPr lang="he-IL" sz="2667" dirty="0"/>
              <a:t> בהצהרה לפי תקנה 15לתקנות מס ערך מוסף (רישום), התשל"ו-1976, ואם התקופה שלגביה נבחן המחזור אינה נכללת בהצהרה כאמור - מחזור העסקאות כפי שהצהיר עליו הניזוק לעניין זה;</a:t>
            </a:r>
          </a:p>
          <a:p>
            <a:endParaRPr lang="he-IL" dirty="0"/>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41842025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6E8A2F-4AC1-DF1D-5793-09492F9AA432}"/>
              </a:ext>
            </a:extLst>
          </p:cNvPr>
          <p:cNvSpPr>
            <a:spLocks noGrp="1"/>
          </p:cNvSpPr>
          <p:nvPr>
            <p:ph type="title"/>
          </p:nvPr>
        </p:nvSpPr>
        <p:spPr/>
        <p:txBody>
          <a:bodyPr/>
          <a:lstStyle/>
          <a:p>
            <a:pPr algn="ctr"/>
            <a:r>
              <a:rPr lang="he-IL" b="1" dirty="0">
                <a:solidFill>
                  <a:srgbClr val="002060"/>
                </a:solidFill>
              </a:rPr>
              <a:t>מחזור עסקאות בשנת הבסיס </a:t>
            </a:r>
            <a:r>
              <a:rPr lang="he-IL" b="1" u="sng" dirty="0" smtClean="0"/>
              <a:t/>
            </a:r>
            <a:br>
              <a:rPr lang="he-IL" b="1" u="sng" dirty="0" smtClean="0"/>
            </a:br>
            <a:r>
              <a:rPr lang="he-IL" dirty="0" smtClean="0"/>
              <a:t>(*חישוב </a:t>
            </a:r>
            <a:r>
              <a:rPr lang="he-IL" dirty="0"/>
              <a:t>המחזור השנתי) </a:t>
            </a:r>
          </a:p>
        </p:txBody>
      </p:sp>
      <p:sp>
        <p:nvSpPr>
          <p:cNvPr id="3" name="מציין מיקום תוכן 2">
            <a:extLst>
              <a:ext uri="{FF2B5EF4-FFF2-40B4-BE49-F238E27FC236}">
                <a16:creationId xmlns:a16="http://schemas.microsoft.com/office/drawing/2014/main" id="{F3AD8F97-96AC-BBBA-9550-B0968AF4E9D0}"/>
              </a:ext>
            </a:extLst>
          </p:cNvPr>
          <p:cNvSpPr>
            <a:spLocks noGrp="1"/>
          </p:cNvSpPr>
          <p:nvPr>
            <p:ph idx="1"/>
          </p:nvPr>
        </p:nvSpPr>
        <p:spPr>
          <a:xfrm>
            <a:off x="1349611" y="4456288"/>
            <a:ext cx="12707582" cy="7735712"/>
          </a:xfrm>
        </p:spPr>
        <p:txBody>
          <a:bodyPr/>
          <a:lstStyle/>
          <a:p>
            <a:r>
              <a:rPr lang="he-IL" dirty="0"/>
              <a:t>"מחזור עסקאות בשנת הבסיס" </a:t>
            </a:r>
            <a:r>
              <a:rPr lang="he-IL" dirty="0" smtClean="0"/>
              <a:t>–</a:t>
            </a:r>
          </a:p>
          <a:p>
            <a:r>
              <a:rPr lang="he-IL" dirty="0" smtClean="0"/>
              <a:t> </a:t>
            </a:r>
            <a:r>
              <a:rPr lang="he-IL" dirty="0"/>
              <a:t>מחזור עסקאות כפי שדווח לגבי שנת הבסיס, </a:t>
            </a:r>
            <a:endParaRPr lang="he-IL" dirty="0" smtClean="0"/>
          </a:p>
          <a:p>
            <a:r>
              <a:rPr lang="he-IL" dirty="0" smtClean="0"/>
              <a:t>מחולק </a:t>
            </a:r>
            <a:r>
              <a:rPr lang="he-IL" dirty="0"/>
              <a:t>במספר חודשי הפעילות בשנת </a:t>
            </a:r>
            <a:r>
              <a:rPr lang="he-IL" dirty="0" smtClean="0"/>
              <a:t>הבסיס</a:t>
            </a:r>
          </a:p>
          <a:p>
            <a:r>
              <a:rPr lang="he-IL" dirty="0" smtClean="0"/>
              <a:t> </a:t>
            </a:r>
            <a:r>
              <a:rPr lang="he-IL" dirty="0"/>
              <a:t>ומוכפל ב-12, ...</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31461941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932E02-353C-E703-B0F3-13B3F06782DB}"/>
              </a:ext>
            </a:extLst>
          </p:cNvPr>
          <p:cNvSpPr>
            <a:spLocks noGrp="1"/>
          </p:cNvSpPr>
          <p:nvPr>
            <p:ph type="title"/>
          </p:nvPr>
        </p:nvSpPr>
        <p:spPr>
          <a:xfrm>
            <a:off x="108373" y="2010834"/>
            <a:ext cx="15890240" cy="1767417"/>
          </a:xfrm>
        </p:spPr>
        <p:txBody>
          <a:bodyPr>
            <a:normAutofit fontScale="90000"/>
          </a:bodyPr>
          <a:lstStyle/>
          <a:p>
            <a:pPr algn="ctr"/>
            <a:r>
              <a:rPr lang="he-IL" b="1" dirty="0">
                <a:solidFill>
                  <a:srgbClr val="002060"/>
                </a:solidFill>
              </a:rPr>
              <a:t>מחזור העסקאות הקובע </a:t>
            </a:r>
            <a:r>
              <a:rPr lang="he-IL" b="1" dirty="0" smtClean="0">
                <a:solidFill>
                  <a:srgbClr val="002060"/>
                </a:solidFill>
              </a:rPr>
              <a:t/>
            </a:r>
            <a:br>
              <a:rPr lang="he-IL" b="1" dirty="0" smtClean="0">
                <a:solidFill>
                  <a:srgbClr val="002060"/>
                </a:solidFill>
              </a:rPr>
            </a:br>
            <a:r>
              <a:rPr lang="he-IL" dirty="0" smtClean="0"/>
              <a:t>(</a:t>
            </a:r>
            <a:r>
              <a:rPr lang="he-IL" dirty="0"/>
              <a:t>מועד תחילת פעילות לפני 2.9.22)</a:t>
            </a:r>
          </a:p>
        </p:txBody>
      </p:sp>
      <p:sp>
        <p:nvSpPr>
          <p:cNvPr id="3" name="מציין מיקום תוכן 2">
            <a:extLst>
              <a:ext uri="{FF2B5EF4-FFF2-40B4-BE49-F238E27FC236}">
                <a16:creationId xmlns:a16="http://schemas.microsoft.com/office/drawing/2014/main" id="{55D2314B-0F8F-D797-C304-4F1C19B192C0}"/>
              </a:ext>
            </a:extLst>
          </p:cNvPr>
          <p:cNvSpPr>
            <a:spLocks noGrp="1"/>
          </p:cNvSpPr>
          <p:nvPr>
            <p:ph idx="1"/>
          </p:nvPr>
        </p:nvSpPr>
        <p:spPr>
          <a:xfrm>
            <a:off x="1471406" y="4613259"/>
            <a:ext cx="13526448" cy="6615007"/>
          </a:xfrm>
        </p:spPr>
        <p:txBody>
          <a:bodyPr>
            <a:normAutofit/>
          </a:bodyPr>
          <a:lstStyle/>
          <a:p>
            <a:r>
              <a:rPr lang="he-IL" dirty="0"/>
              <a:t>מחזור העסקאות הקובע לעניין תקופת הבסיס" - אחד מאלה, לפי העניין:</a:t>
            </a:r>
          </a:p>
          <a:p>
            <a:r>
              <a:rPr lang="he-IL" dirty="0"/>
              <a:t>(1)      לעניין ניזוק כמפורט להלן שפתח את עסקו לפני יום ו' באלול </a:t>
            </a:r>
            <a:r>
              <a:rPr lang="he-IL" dirty="0" err="1"/>
              <a:t>התשפ"ב</a:t>
            </a:r>
            <a:r>
              <a:rPr lang="he-IL" dirty="0"/>
              <a:t> (2בספטמבר 2022), מחזור העסקאות כמפורט לצידו:</a:t>
            </a:r>
          </a:p>
          <a:p>
            <a:r>
              <a:rPr lang="he-IL" dirty="0"/>
              <a:t>(א)     </a:t>
            </a:r>
            <a:r>
              <a:rPr lang="he-IL" b="1" dirty="0"/>
              <a:t>לעניין ניזוק שהוא עוסק פטור או מוסד ציבורי זכאי - מחזור עסקאותיו בתקופת הבסיס;</a:t>
            </a:r>
            <a:r>
              <a:rPr lang="he-IL" dirty="0"/>
              <a:t>...</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35328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72B718-6A99-3B65-2B48-97479B1340E2}"/>
              </a:ext>
            </a:extLst>
          </p:cNvPr>
          <p:cNvSpPr>
            <a:spLocks noGrp="1"/>
          </p:cNvSpPr>
          <p:nvPr>
            <p:ph type="title"/>
          </p:nvPr>
        </p:nvSpPr>
        <p:spPr/>
        <p:txBody>
          <a:bodyPr/>
          <a:lstStyle/>
          <a:p>
            <a:pPr algn="ctr"/>
            <a:r>
              <a:rPr lang="he-IL" b="1" dirty="0">
                <a:solidFill>
                  <a:srgbClr val="002060"/>
                </a:solidFill>
              </a:rPr>
              <a:t>עסק שנפתח לאחר </a:t>
            </a:r>
            <a:r>
              <a:rPr lang="he-IL" b="1" dirty="0" smtClean="0">
                <a:solidFill>
                  <a:srgbClr val="002060"/>
                </a:solidFill>
              </a:rPr>
              <a:t>2.9.2022</a:t>
            </a:r>
            <a:br>
              <a:rPr lang="he-IL" b="1" dirty="0" smtClean="0">
                <a:solidFill>
                  <a:srgbClr val="002060"/>
                </a:solidFill>
              </a:rPr>
            </a:br>
            <a:r>
              <a:rPr lang="he-IL" b="1" dirty="0" smtClean="0">
                <a:solidFill>
                  <a:srgbClr val="002060"/>
                </a:solidFill>
              </a:rPr>
              <a:t> </a:t>
            </a:r>
            <a:r>
              <a:rPr lang="he-IL" b="1" dirty="0">
                <a:solidFill>
                  <a:srgbClr val="002060"/>
                </a:solidFill>
              </a:rPr>
              <a:t>עד יום 30.9.2023</a:t>
            </a:r>
          </a:p>
        </p:txBody>
      </p:sp>
      <p:sp>
        <p:nvSpPr>
          <p:cNvPr id="3" name="מציין מיקום תוכן 2">
            <a:extLst>
              <a:ext uri="{FF2B5EF4-FFF2-40B4-BE49-F238E27FC236}">
                <a16:creationId xmlns:a16="http://schemas.microsoft.com/office/drawing/2014/main" id="{8AF2B643-3D15-1FEB-83E7-46813A7A480E}"/>
              </a:ext>
            </a:extLst>
          </p:cNvPr>
          <p:cNvSpPr>
            <a:spLocks noGrp="1"/>
          </p:cNvSpPr>
          <p:nvPr>
            <p:ph idx="1"/>
          </p:nvPr>
        </p:nvSpPr>
        <p:spPr>
          <a:xfrm>
            <a:off x="1117600" y="3245556"/>
            <a:ext cx="13430913" cy="7735712"/>
          </a:xfrm>
        </p:spPr>
        <p:txBody>
          <a:bodyPr>
            <a:normAutofit lnSpcReduction="10000"/>
          </a:bodyPr>
          <a:lstStyle/>
          <a:p>
            <a:pPr marL="609585" lvl="1" indent="0">
              <a:buNone/>
            </a:pPr>
            <a:endParaRPr lang="he-IL" dirty="0"/>
          </a:p>
          <a:p>
            <a:r>
              <a:rPr lang="he-IL" dirty="0"/>
              <a:t>(2)      לעניין ניזוק כמפורט להלן, שפתח את עסקו בתקופה שמיום ו' באלול </a:t>
            </a:r>
            <a:r>
              <a:rPr lang="he-IL" dirty="0" err="1"/>
              <a:t>התשפ"ב</a:t>
            </a:r>
            <a:r>
              <a:rPr lang="he-IL" dirty="0"/>
              <a:t> (2 בספטמבר 2022) עד יום י"ד באלול </a:t>
            </a:r>
            <a:r>
              <a:rPr lang="he-IL" dirty="0" err="1"/>
              <a:t>התשפ"ג</a:t>
            </a:r>
            <a:r>
              <a:rPr lang="he-IL" dirty="0"/>
              <a:t> (31באוגוסט 2023), והודיע לרשות </a:t>
            </a:r>
            <a:r>
              <a:rPr lang="he-IL" dirty="0" err="1"/>
              <a:t>המסים</a:t>
            </a:r>
            <a:r>
              <a:rPr lang="he-IL" dirty="0"/>
              <a:t> בישראל על פתיחת עסקו עד יום י"ד באלול </a:t>
            </a:r>
            <a:r>
              <a:rPr lang="he-IL" dirty="0" err="1"/>
              <a:t>התשפ"ג</a:t>
            </a:r>
            <a:r>
              <a:rPr lang="he-IL" dirty="0"/>
              <a:t> (31באוגוסט 2023), מחזור העסקאות כמפורט לצידו:</a:t>
            </a:r>
          </a:p>
          <a:p>
            <a:r>
              <a:rPr lang="he-IL" dirty="0"/>
              <a:t>(א)     לעניין ניזוק שהוא עוסק פטור </a:t>
            </a:r>
            <a:r>
              <a:rPr lang="he-IL" b="1" dirty="0"/>
              <a:t>או מוסד ציבורי זכאי </a:t>
            </a:r>
            <a:r>
              <a:rPr lang="he-IL" dirty="0"/>
              <a:t>- מחזור עסקאותיו </a:t>
            </a:r>
            <a:r>
              <a:rPr lang="he-IL" b="1" dirty="0"/>
              <a:t>מיום שפתח את עסקו עד יום ט"ו בתשרי </a:t>
            </a:r>
            <a:r>
              <a:rPr lang="he-IL" b="1" dirty="0" err="1"/>
              <a:t>התשפ"ד</a:t>
            </a:r>
            <a:r>
              <a:rPr lang="he-IL" b="1" dirty="0"/>
              <a:t> (30 בספטמבר 2023), מחולק במספר חודשי הפעילות;...</a:t>
            </a:r>
          </a:p>
          <a:p>
            <a:endParaRPr lang="he-IL" dirty="0"/>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35904844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98ADB8-6A2B-2B60-F1A3-534B07A842F0}"/>
              </a:ext>
            </a:extLst>
          </p:cNvPr>
          <p:cNvSpPr>
            <a:spLocks noGrp="1"/>
          </p:cNvSpPr>
          <p:nvPr>
            <p:ph type="title"/>
          </p:nvPr>
        </p:nvSpPr>
        <p:spPr/>
        <p:txBody>
          <a:bodyPr/>
          <a:lstStyle/>
          <a:p>
            <a:pPr algn="ctr"/>
            <a:r>
              <a:rPr lang="he-IL" b="1" dirty="0">
                <a:solidFill>
                  <a:srgbClr val="002060"/>
                </a:solidFill>
                <a:effectLst>
                  <a:outerShdw blurRad="38100" dist="38100" dir="2700000" algn="tl">
                    <a:srgbClr val="000000">
                      <a:alpha val="43137"/>
                    </a:srgbClr>
                  </a:outerShdw>
                </a:effectLst>
              </a:rPr>
              <a:t>שעור הירידה במחזור העסקאות </a:t>
            </a:r>
            <a:r>
              <a:rPr lang="he-IL" b="1" dirty="0">
                <a:effectLst>
                  <a:outerShdw blurRad="38100" dist="38100" dir="2700000" algn="tl">
                    <a:srgbClr val="000000">
                      <a:alpha val="43137"/>
                    </a:srgbClr>
                  </a:outerShdw>
                </a:effectLst>
              </a:rPr>
              <a:t>(באחוזים)</a:t>
            </a:r>
          </a:p>
        </p:txBody>
      </p:sp>
      <p:sp>
        <p:nvSpPr>
          <p:cNvPr id="3" name="מציין מיקום תוכן 2">
            <a:extLst>
              <a:ext uri="{FF2B5EF4-FFF2-40B4-BE49-F238E27FC236}">
                <a16:creationId xmlns:a16="http://schemas.microsoft.com/office/drawing/2014/main" id="{F8555EDA-7BA0-2F22-2B2C-DFBCF65FF367}"/>
              </a:ext>
            </a:extLst>
          </p:cNvPr>
          <p:cNvSpPr>
            <a:spLocks noGrp="1"/>
          </p:cNvSpPr>
          <p:nvPr>
            <p:ph idx="1"/>
          </p:nvPr>
        </p:nvSpPr>
        <p:spPr>
          <a:xfrm>
            <a:off x="1117600" y="3245556"/>
            <a:ext cx="13335379" cy="7735712"/>
          </a:xfrm>
        </p:spPr>
        <p:txBody>
          <a:bodyPr>
            <a:normAutofit fontScale="77500" lnSpcReduction="20000"/>
          </a:bodyPr>
          <a:lstStyle/>
          <a:p>
            <a:pPr marL="0" indent="0">
              <a:buNone/>
            </a:pPr>
            <a:r>
              <a:rPr lang="he-IL" dirty="0"/>
              <a:t>"שיעור הירידה במחזור העסקאות" - </a:t>
            </a:r>
            <a:r>
              <a:rPr lang="he-IL" b="1" u="sng" dirty="0"/>
              <a:t>מחזור העסקאות </a:t>
            </a:r>
            <a:r>
              <a:rPr lang="he-IL" dirty="0"/>
              <a:t>הקובע לעניין </a:t>
            </a:r>
            <a:r>
              <a:rPr lang="he-IL" b="1" dirty="0"/>
              <a:t>תקופת הבסיס</a:t>
            </a:r>
            <a:r>
              <a:rPr lang="he-IL" dirty="0"/>
              <a:t>, בהפחתת מחזור העסקאות </a:t>
            </a:r>
            <a:r>
              <a:rPr lang="he-IL" b="1" dirty="0"/>
              <a:t>בתקופת הזכאות</a:t>
            </a:r>
            <a:r>
              <a:rPr lang="he-IL" dirty="0"/>
              <a:t>, כשהתוצאה המתקבלת מחולקת </a:t>
            </a:r>
            <a:r>
              <a:rPr lang="he-IL" b="1" u="sng" dirty="0"/>
              <a:t>במחזור העסקאות הקובע </a:t>
            </a:r>
            <a:r>
              <a:rPr lang="he-IL" dirty="0"/>
              <a:t>לעניין תקופת הבסיס;</a:t>
            </a:r>
          </a:p>
          <a:p>
            <a:pPr marL="0" indent="0">
              <a:buNone/>
            </a:pPr>
            <a:r>
              <a:rPr lang="he-IL" dirty="0"/>
              <a:t>"שנת הבסיס" - אחת מאלה, לפי העניין:</a:t>
            </a:r>
          </a:p>
          <a:p>
            <a:pPr marL="0" indent="0">
              <a:buNone/>
            </a:pPr>
            <a:r>
              <a:rPr lang="he-IL" dirty="0"/>
              <a:t>(1)      לעניין ניזוק שפתח את עסקו לפני יום כ"ח בטבת </a:t>
            </a:r>
            <a:r>
              <a:rPr lang="he-IL" dirty="0" err="1"/>
              <a:t>התשפ"ב</a:t>
            </a:r>
            <a:r>
              <a:rPr lang="he-IL" dirty="0"/>
              <a:t> (1בינואר 2022) - שנת </a:t>
            </a:r>
            <a:r>
              <a:rPr lang="he-IL" b="1" u="sng" dirty="0"/>
              <a:t>2022;</a:t>
            </a:r>
          </a:p>
          <a:p>
            <a:pPr marL="0" indent="0">
              <a:buNone/>
            </a:pPr>
            <a:r>
              <a:rPr lang="he-IL" dirty="0"/>
              <a:t>(2)      לעניין ניזוק שפתח את עסקו בשנת 2022 או לאחריה - התקופה שמהמועד שבו החל לפעול לראשונה או מיום ח' בטבת </a:t>
            </a:r>
            <a:r>
              <a:rPr lang="he-IL" dirty="0" err="1"/>
              <a:t>התשפ"ג</a:t>
            </a:r>
            <a:r>
              <a:rPr lang="he-IL" dirty="0"/>
              <a:t> (1בינואר 2023), לפי המאוחר, עד המועד המפורט להלן, לפי העניין:</a:t>
            </a:r>
          </a:p>
          <a:p>
            <a:pPr marL="0" indent="0">
              <a:buNone/>
            </a:pPr>
            <a:r>
              <a:rPr lang="he-IL" dirty="0"/>
              <a:t>	(א)     לעניין ניזוק שמדווח בשיטה חד-חודשית, </a:t>
            </a:r>
            <a:r>
              <a:rPr lang="he-IL" b="1" u="sng" dirty="0"/>
              <a:t>מוסד ציבורי זכאי </a:t>
            </a:r>
            <a:r>
              <a:rPr lang="he-IL" dirty="0"/>
              <a:t>ועוסק פטור - יום ט"ו בתשרי </a:t>
            </a:r>
            <a:r>
              <a:rPr lang="he-IL" dirty="0" err="1"/>
              <a:t>התשפ"ד</a:t>
            </a:r>
            <a:r>
              <a:rPr lang="he-IL" dirty="0"/>
              <a:t> </a:t>
            </a:r>
            <a:r>
              <a:rPr lang="he-IL" b="1" dirty="0"/>
              <a:t>(30 בספטמבר 2023);</a:t>
            </a:r>
          </a:p>
          <a:p>
            <a:pPr marL="0" indent="0">
              <a:buNone/>
            </a:pPr>
            <a:r>
              <a:rPr lang="he-IL" dirty="0"/>
              <a:t>	(ב)     לעניין ניזוק שמדווח בשיטה דו-חודשית - עד יום י"ד באלול </a:t>
            </a:r>
            <a:r>
              <a:rPr lang="he-IL" dirty="0" err="1"/>
              <a:t>התשפ"ג</a:t>
            </a:r>
            <a:r>
              <a:rPr lang="he-IL" dirty="0"/>
              <a:t> (31 באוגוסט 2023);"</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spTree>
    <p:extLst>
      <p:ext uri="{BB962C8B-B14F-4D97-AF65-F5344CB8AC3E}">
        <p14:creationId xmlns:p14="http://schemas.microsoft.com/office/powerpoint/2010/main" val="27501546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64C926-9955-D844-F688-8010669F7A17}"/>
              </a:ext>
            </a:extLst>
          </p:cNvPr>
          <p:cNvSpPr>
            <a:spLocks noGrp="1"/>
          </p:cNvSpPr>
          <p:nvPr>
            <p:ph type="title"/>
          </p:nvPr>
        </p:nvSpPr>
        <p:spPr>
          <a:xfrm>
            <a:off x="108373" y="2010834"/>
            <a:ext cx="16147627" cy="1767417"/>
          </a:xfrm>
        </p:spPr>
        <p:txBody>
          <a:bodyPr>
            <a:normAutofit fontScale="90000"/>
          </a:bodyPr>
          <a:lstStyle/>
          <a:p>
            <a:pPr algn="ctr"/>
            <a:r>
              <a:rPr lang="he-IL" b="1" dirty="0">
                <a:solidFill>
                  <a:srgbClr val="002060"/>
                </a:solidFill>
              </a:rPr>
              <a:t>מקדם הוצאות </a:t>
            </a:r>
            <a:r>
              <a:rPr lang="he-IL" b="1" dirty="0" smtClean="0">
                <a:solidFill>
                  <a:srgbClr val="002060"/>
                </a:solidFill>
              </a:rPr>
              <a:t>קבועות</a:t>
            </a:r>
            <a:br>
              <a:rPr lang="he-IL" b="1" dirty="0" smtClean="0">
                <a:solidFill>
                  <a:srgbClr val="002060"/>
                </a:solidFill>
              </a:rPr>
            </a:br>
            <a:r>
              <a:rPr lang="he-IL" dirty="0" smtClean="0"/>
              <a:t> </a:t>
            </a:r>
            <a:r>
              <a:rPr lang="he-IL" dirty="0"/>
              <a:t>(</a:t>
            </a:r>
            <a:r>
              <a:rPr lang="he-IL" b="1" dirty="0"/>
              <a:t>קביעת אחוז </a:t>
            </a:r>
            <a:r>
              <a:rPr lang="he-IL" b="1" dirty="0" err="1" smtClean="0"/>
              <a:t>נורמטבי</a:t>
            </a:r>
            <a:r>
              <a:rPr lang="he-IL" b="1" dirty="0" smtClean="0"/>
              <a:t> </a:t>
            </a:r>
            <a:r>
              <a:rPr lang="he-IL" b="1" dirty="0"/>
              <a:t>שבו יש להכפיל)</a:t>
            </a:r>
            <a:endParaRPr lang="he-IL" dirty="0"/>
          </a:p>
        </p:txBody>
      </p:sp>
      <p:sp>
        <p:nvSpPr>
          <p:cNvPr id="3" name="מציין מיקום תוכן 2">
            <a:extLst>
              <a:ext uri="{FF2B5EF4-FFF2-40B4-BE49-F238E27FC236}">
                <a16:creationId xmlns:a16="http://schemas.microsoft.com/office/drawing/2014/main" id="{DFEEB357-E44C-16E5-2AE5-BACCAE1EC072}"/>
              </a:ext>
            </a:extLst>
          </p:cNvPr>
          <p:cNvSpPr>
            <a:spLocks noGrp="1"/>
          </p:cNvSpPr>
          <p:nvPr>
            <p:ph idx="1"/>
          </p:nvPr>
        </p:nvSpPr>
        <p:spPr>
          <a:xfrm>
            <a:off x="846161" y="3875239"/>
            <a:ext cx="14166376" cy="7152640"/>
          </a:xfrm>
        </p:spPr>
        <p:txBody>
          <a:bodyPr>
            <a:normAutofit fontScale="55000" lnSpcReduction="20000"/>
          </a:bodyPr>
          <a:lstStyle/>
          <a:p>
            <a:r>
              <a:rPr lang="he-IL" dirty="0"/>
              <a:t>""מקדם הוצאות קבועות" - אחד מאלה:</a:t>
            </a:r>
          </a:p>
          <a:p>
            <a:r>
              <a:rPr lang="he-IL" dirty="0"/>
              <a:t>(1)      לעניין ניזוק כמפורט להלן, שאינו ניזוק כאמור בפסקה (2) עד (5):</a:t>
            </a:r>
          </a:p>
          <a:p>
            <a:pPr lvl="1"/>
            <a:r>
              <a:rPr lang="he-IL" dirty="0"/>
              <a:t>(א)     לעניין ניזוק שמדווח בשיטה חד-חודשית ששיעור הירידה במחזור העסקאות שלו עולה על  25% ואינו עולה על 40%, ולעניין ניזוק שמדווח בשיטה דו-חודשית ששיעור הירידה במחזור העסקאות שלו עולה על 12.5% ואינו עולה על 20%- </a:t>
            </a:r>
            <a:r>
              <a:rPr lang="he-IL" sz="4800" b="1" dirty="0"/>
              <a:t>7%</a:t>
            </a:r>
            <a:r>
              <a:rPr lang="he-IL" dirty="0"/>
              <a:t>;</a:t>
            </a:r>
          </a:p>
          <a:p>
            <a:pPr lvl="1"/>
            <a:r>
              <a:rPr lang="he-IL" dirty="0"/>
              <a:t>(ב)     לעניין ניזוק שמדווח בשיטה חד-חודשית ששיעור הירידה במחזור העסקאות שלו עולה על 40%ואינו עולה על 60%, ולעניין ניזוק שמדווח בשיטה דו-חודשית ששיעור הירידה במחזור העסקאות שלו עולה על 20%ואינו עולה על 30% - </a:t>
            </a:r>
            <a:r>
              <a:rPr lang="he-IL" sz="5333" b="1" dirty="0"/>
              <a:t>11%</a:t>
            </a:r>
            <a:r>
              <a:rPr lang="he-IL" dirty="0"/>
              <a:t>;</a:t>
            </a:r>
          </a:p>
          <a:p>
            <a:pPr lvl="1"/>
            <a:r>
              <a:rPr lang="he-IL" dirty="0"/>
              <a:t>(ג)      לעניין ניזוק שמדווח בשיטה חד-חודשית ששיעור הירידה במחזור העסקאות שלו עולה על 60%ואינו עולה על 80%, ולעניין ניזוק שמדווח בשיטה דו-חודשית ששיעור הירידה במחזור העסקאות שלו עולה על 30%ואינו עולה על 40% - </a:t>
            </a:r>
            <a:r>
              <a:rPr lang="he-IL" sz="4800" b="1" dirty="0"/>
              <a:t>15%</a:t>
            </a:r>
            <a:r>
              <a:rPr lang="he-IL" b="1" dirty="0"/>
              <a:t>;</a:t>
            </a:r>
          </a:p>
          <a:p>
            <a:pPr lvl="1"/>
            <a:r>
              <a:rPr lang="he-IL" dirty="0"/>
              <a:t>(ד)     לעניין ניזוק שמדווח בשיטה חד-חודשית ששיעור הירידה במחזור העסקאות שלו עולה על 80%, ולעניין ניזוק שמדווח בשיטה דו-חודשית ששיעור הירידה במחזור העסקאות שלו עולה על 40% </a:t>
            </a:r>
            <a:r>
              <a:rPr lang="he-IL" sz="5333" b="1" dirty="0"/>
              <a:t>- 22%;</a:t>
            </a:r>
          </a:p>
          <a:p>
            <a:r>
              <a:rPr lang="he-IL" sz="3467" dirty="0"/>
              <a:t>(2)      </a:t>
            </a:r>
            <a:r>
              <a:rPr lang="he-IL" sz="3600" dirty="0"/>
              <a:t>לעניין ניזוק שהוא עוסק במסחר סיטונאי או קמעונאי בדלק, ומתקיים לגביו האמור בפסקאות משנה (א) עד (ד) של פסקה (1) להגדרה זו - השיעור כאמור בסיפה של אותן פסקאות משנה, לפי העניין, מוכפל ב-0.35;(3)      לגבי ניזוק שבשנות המס 2022ו-2023חל עליו הפטור לפי סעיף 33לחוק מס ערך מוסף, ומתקיים לגביו האמור בפסקאות משנה (א) עד (ד) של פסקה (1) להגדרה זו - השיעור כאמור בסיפה של אותן פסקאות משנה, לפי העניין, מוכפל ב-0.19;(4)      לעניין ניזוק שהוא קבלן ביצוע, ומתקיים לגביו האמור בפסקאות משנה (א) עד (ד) של פסקה (1) להגדרה זו - השיעור כאמור בסיפה של אותן פסקאות משנה, לפי העניין, מוכפל ב-0.68;(5)      לעניין ניזוק שעיסוקו בחקלאות, ומתקיים לגביו האמור בפסקאות משנה (א) עד (ד) של פסקה (1) להגדרה זו - השיעור כאמור בסיפה של אותן פסקאות משנה, לפי העניין, מוכפל ב-2.135;(6)      מקדם בשיעור אחר שקבע המנהל, לגבי ניזוק מסוים שהוא ניזוק כאמור בפסקה (1) להגדרה זו, אם שוכנע כי ההוצאות הקבועות של העסק במקרה של אי-הפעלתו גבוהות או נמוכות, ובלבד שהמקדם שיקבע לא יעלה על 1.5 מהמקדם אשר היה נקבע לניזוק לפי אותה פסקה;"</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21032565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FCEA16-D2F1-5AEC-7413-122CF668D02B}"/>
              </a:ext>
            </a:extLst>
          </p:cNvPr>
          <p:cNvSpPr>
            <a:spLocks noGrp="1"/>
          </p:cNvSpPr>
          <p:nvPr>
            <p:ph type="title"/>
          </p:nvPr>
        </p:nvSpPr>
        <p:spPr/>
        <p:txBody>
          <a:bodyPr/>
          <a:lstStyle/>
          <a:p>
            <a:pPr algn="ctr"/>
            <a:r>
              <a:rPr lang="he-IL" b="1" dirty="0">
                <a:solidFill>
                  <a:srgbClr val="002060"/>
                </a:solidFill>
              </a:rPr>
              <a:t>הוצאות קבועות – היקף בסיס הפיצוי</a:t>
            </a:r>
          </a:p>
        </p:txBody>
      </p:sp>
      <p:sp>
        <p:nvSpPr>
          <p:cNvPr id="3" name="מציין מיקום תוכן 2">
            <a:extLst>
              <a:ext uri="{FF2B5EF4-FFF2-40B4-BE49-F238E27FC236}">
                <a16:creationId xmlns:a16="http://schemas.microsoft.com/office/drawing/2014/main" id="{30E86D0B-BF2A-8116-4E02-500A69B4A0EE}"/>
              </a:ext>
            </a:extLst>
          </p:cNvPr>
          <p:cNvSpPr>
            <a:spLocks noGrp="1"/>
          </p:cNvSpPr>
          <p:nvPr>
            <p:ph idx="1"/>
          </p:nvPr>
        </p:nvSpPr>
        <p:spPr>
          <a:xfrm>
            <a:off x="1117600" y="3245556"/>
            <a:ext cx="13485504" cy="7735712"/>
          </a:xfrm>
        </p:spPr>
        <p:txBody>
          <a:bodyPr>
            <a:normAutofit lnSpcReduction="10000"/>
          </a:bodyPr>
          <a:lstStyle/>
          <a:p>
            <a:r>
              <a:rPr lang="he-IL" dirty="0"/>
              <a:t>"הוצאות קבועות" - אחד מאלה, לפי העניין:</a:t>
            </a:r>
            <a:endParaRPr lang="he-IL" sz="2933" dirty="0"/>
          </a:p>
          <a:p>
            <a:r>
              <a:rPr lang="he-IL" sz="2933" dirty="0"/>
              <a:t>(1)      לעניין ניזוק שאינו מנוי בפסקאות (2) או (3) - סך כל התשומות השוטפות בשנה הקודמת, מחולק ב-12ומוכפל במקדם ההוצאות הקבועות;</a:t>
            </a:r>
          </a:p>
          <a:p>
            <a:r>
              <a:rPr lang="he-IL" dirty="0"/>
              <a:t>(2)      לעניין ניזוק שהוא </a:t>
            </a:r>
            <a:r>
              <a:rPr lang="he-IL" b="1" u="sng" dirty="0"/>
              <a:t>מוסד ציבורי זכאי </a:t>
            </a:r>
            <a:r>
              <a:rPr lang="he-IL" dirty="0"/>
              <a:t>- </a:t>
            </a:r>
            <a:r>
              <a:rPr lang="he-IL" b="1" dirty="0"/>
              <a:t>סך כל ההוצאות הקשורות למכירת שירותים או מוצרים המסופקים באופן שוטף ובמהלך רוב חודשי השנה, </a:t>
            </a:r>
            <a:r>
              <a:rPr lang="he-IL" dirty="0"/>
              <a:t>שהוצאו בשנה הקודמת, </a:t>
            </a:r>
            <a:r>
              <a:rPr lang="he-IL" b="1" dirty="0"/>
              <a:t>מחולק במספר חודשי הפעילות של הניזוק בשנה הקודמת ומוכפל במקדם ההוצאות הקבועות</a:t>
            </a:r>
            <a:r>
              <a:rPr lang="he-IL" dirty="0"/>
              <a:t>;</a:t>
            </a:r>
            <a:endParaRPr lang="he-IL" sz="2933" dirty="0"/>
          </a:p>
          <a:p>
            <a:r>
              <a:rPr lang="he-IL" sz="2933" dirty="0"/>
              <a:t>(3)      לעניין ניזוק שהוא עוסק הרשום כעוסק אחד עם עוסק אחר לפי הוראות סעיף 56לחוק מס ערך מוסף - סך התשומות השוטפות שהיה מדווח לרשות </a:t>
            </a:r>
            <a:r>
              <a:rPr lang="he-IL" sz="2933" dirty="0" err="1"/>
              <a:t>המסים</a:t>
            </a:r>
            <a:r>
              <a:rPr lang="he-IL" sz="2933" dirty="0"/>
              <a:t> בישראל בשל השנה הקודמת אילולא היה רשום כעוסק אחד עם עוסק אחר, מחולק ב-12ומוכפל במקדם ההוצאות הקבועות;</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33482523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939506-0A86-CF24-65EA-58C22DD22D9B}"/>
              </a:ext>
            </a:extLst>
          </p:cNvPr>
          <p:cNvSpPr>
            <a:spLocks noGrp="1"/>
          </p:cNvSpPr>
          <p:nvPr>
            <p:ph type="title"/>
          </p:nvPr>
        </p:nvSpPr>
        <p:spPr/>
        <p:txBody>
          <a:bodyPr/>
          <a:lstStyle/>
          <a:p>
            <a:pPr algn="ctr"/>
            <a:r>
              <a:rPr lang="he-IL" b="1" dirty="0">
                <a:solidFill>
                  <a:srgbClr val="002060"/>
                </a:solidFill>
              </a:rPr>
              <a:t>שלב א' – </a:t>
            </a:r>
            <a:r>
              <a:rPr lang="he-IL" b="1" dirty="0" smtClean="0">
                <a:solidFill>
                  <a:srgbClr val="002060"/>
                </a:solidFill>
              </a:rPr>
              <a:t/>
            </a:r>
            <a:br>
              <a:rPr lang="he-IL" b="1" dirty="0" smtClean="0">
                <a:solidFill>
                  <a:srgbClr val="002060"/>
                </a:solidFill>
              </a:rPr>
            </a:br>
            <a:r>
              <a:rPr lang="he-IL" b="1" dirty="0" smtClean="0">
                <a:solidFill>
                  <a:srgbClr val="002060"/>
                </a:solidFill>
              </a:rPr>
              <a:t>הפיצוי </a:t>
            </a:r>
            <a:r>
              <a:rPr lang="he-IL" b="1" dirty="0">
                <a:solidFill>
                  <a:srgbClr val="002060"/>
                </a:solidFill>
              </a:rPr>
              <a:t>עבור ההוצאות הקבועות</a:t>
            </a:r>
          </a:p>
        </p:txBody>
      </p:sp>
      <p:graphicFrame>
        <p:nvGraphicFramePr>
          <p:cNvPr id="4" name="מציין מיקום תוכן 3">
            <a:extLst>
              <a:ext uri="{FF2B5EF4-FFF2-40B4-BE49-F238E27FC236}">
                <a16:creationId xmlns:a16="http://schemas.microsoft.com/office/drawing/2014/main" id="{BA55AE9B-59E8-ED5E-8C88-F480625FD5BB}"/>
              </a:ext>
            </a:extLst>
          </p:cNvPr>
          <p:cNvGraphicFramePr>
            <a:graphicFrameLocks noGrp="1"/>
          </p:cNvGraphicFramePr>
          <p:nvPr>
            <p:ph idx="1"/>
            <p:extLst>
              <p:ext uri="{D42A27DB-BD31-4B8C-83A1-F6EECF244321}">
                <p14:modId xmlns:p14="http://schemas.microsoft.com/office/powerpoint/2010/main" val="926919624"/>
              </p:ext>
            </p:extLst>
          </p:nvPr>
        </p:nvGraphicFramePr>
        <p:xfrm>
          <a:off x="247559" y="3269566"/>
          <a:ext cx="13936589" cy="15516625"/>
        </p:xfrm>
        <a:graphic>
          <a:graphicData uri="http://schemas.openxmlformats.org/drawingml/2006/table">
            <a:tbl>
              <a:tblPr rtl="1" firstRow="1" bandRow="1">
                <a:tableStyleId>{5C22544A-7EE6-4342-B048-85BDC9FD1C3A}</a:tableStyleId>
              </a:tblPr>
              <a:tblGrid>
                <a:gridCol w="1990941">
                  <a:extLst>
                    <a:ext uri="{9D8B030D-6E8A-4147-A177-3AD203B41FA5}">
                      <a16:colId xmlns:a16="http://schemas.microsoft.com/office/drawing/2014/main" val="2408102716"/>
                    </a:ext>
                  </a:extLst>
                </a:gridCol>
                <a:gridCol w="1902795">
                  <a:extLst>
                    <a:ext uri="{9D8B030D-6E8A-4147-A177-3AD203B41FA5}">
                      <a16:colId xmlns:a16="http://schemas.microsoft.com/office/drawing/2014/main" val="187620"/>
                    </a:ext>
                  </a:extLst>
                </a:gridCol>
                <a:gridCol w="2079087">
                  <a:extLst>
                    <a:ext uri="{9D8B030D-6E8A-4147-A177-3AD203B41FA5}">
                      <a16:colId xmlns:a16="http://schemas.microsoft.com/office/drawing/2014/main" val="4074526988"/>
                    </a:ext>
                  </a:extLst>
                </a:gridCol>
                <a:gridCol w="1990941">
                  <a:extLst>
                    <a:ext uri="{9D8B030D-6E8A-4147-A177-3AD203B41FA5}">
                      <a16:colId xmlns:a16="http://schemas.microsoft.com/office/drawing/2014/main" val="2496261336"/>
                    </a:ext>
                  </a:extLst>
                </a:gridCol>
                <a:gridCol w="1990941">
                  <a:extLst>
                    <a:ext uri="{9D8B030D-6E8A-4147-A177-3AD203B41FA5}">
                      <a16:colId xmlns:a16="http://schemas.microsoft.com/office/drawing/2014/main" val="3541126978"/>
                    </a:ext>
                  </a:extLst>
                </a:gridCol>
                <a:gridCol w="1990941">
                  <a:extLst>
                    <a:ext uri="{9D8B030D-6E8A-4147-A177-3AD203B41FA5}">
                      <a16:colId xmlns:a16="http://schemas.microsoft.com/office/drawing/2014/main" val="3322288337"/>
                    </a:ext>
                  </a:extLst>
                </a:gridCol>
                <a:gridCol w="1990943">
                  <a:extLst>
                    <a:ext uri="{9D8B030D-6E8A-4147-A177-3AD203B41FA5}">
                      <a16:colId xmlns:a16="http://schemas.microsoft.com/office/drawing/2014/main" val="2226718687"/>
                    </a:ext>
                  </a:extLst>
                </a:gridCol>
              </a:tblGrid>
              <a:tr h="8922846">
                <a:tc>
                  <a:txBody>
                    <a:bodyPr/>
                    <a:lstStyle/>
                    <a:p>
                      <a:pPr rtl="1"/>
                      <a:r>
                        <a:rPr lang="he-IL" sz="3200" dirty="0"/>
                        <a:t>מחזור העסקאות</a:t>
                      </a:r>
                    </a:p>
                    <a:p>
                      <a:pPr rtl="1"/>
                      <a:r>
                        <a:rPr lang="he-IL" sz="3200" dirty="0"/>
                        <a:t>השנתי (משירותים </a:t>
                      </a:r>
                      <a:r>
                        <a:rPr lang="he-IL" sz="3200" dirty="0" err="1"/>
                        <a:t>וומוצרים</a:t>
                      </a:r>
                      <a:r>
                        <a:rPr lang="he-IL" sz="3200" dirty="0"/>
                        <a:t>) מחולק ל- 12</a:t>
                      </a:r>
                    </a:p>
                  </a:txBody>
                  <a:tcPr marL="121920" marR="121920" marT="60960" marB="60960"/>
                </a:tc>
                <a:tc>
                  <a:txBody>
                    <a:bodyPr/>
                    <a:lstStyle/>
                    <a:p>
                      <a:pPr rtl="1"/>
                      <a:r>
                        <a:rPr lang="he-IL" sz="2800" dirty="0"/>
                        <a:t>מחזור העסקאות בתקופת הזכאות (תקופת הבסיס)</a:t>
                      </a:r>
                    </a:p>
                  </a:txBody>
                  <a:tcPr marL="121920" marR="121920" marT="60960" marB="60960"/>
                </a:tc>
                <a:tc>
                  <a:txBody>
                    <a:bodyPr/>
                    <a:lstStyle/>
                    <a:p>
                      <a:pPr rtl="1"/>
                      <a:r>
                        <a:rPr lang="he-IL" sz="4300" dirty="0"/>
                        <a:t>שעור הירידה</a:t>
                      </a:r>
                    </a:p>
                  </a:txBody>
                  <a:tcPr marL="121920" marR="121920" marT="60960" marB="60960"/>
                </a:tc>
                <a:tc>
                  <a:txBody>
                    <a:bodyPr/>
                    <a:lstStyle/>
                    <a:p>
                      <a:pPr rtl="1"/>
                      <a:r>
                        <a:rPr lang="he-IL" sz="3600" dirty="0"/>
                        <a:t>מקדם ההוצאות הקבועות</a:t>
                      </a:r>
                    </a:p>
                  </a:txBody>
                  <a:tcPr marL="121920" marR="121920" marT="60960" marB="60960"/>
                </a:tc>
                <a:tc>
                  <a:txBody>
                    <a:bodyPr/>
                    <a:lstStyle/>
                    <a:p>
                      <a:pPr rtl="1"/>
                      <a:r>
                        <a:rPr lang="he-IL" sz="3600" dirty="0"/>
                        <a:t>סכום ההוצאות הקבועות</a:t>
                      </a:r>
                    </a:p>
                  </a:txBody>
                  <a:tcPr marL="121920" marR="121920" marT="60960" marB="60960"/>
                </a:tc>
                <a:tc>
                  <a:txBody>
                    <a:bodyPr/>
                    <a:lstStyle/>
                    <a:p>
                      <a:pPr rtl="1"/>
                      <a:r>
                        <a:rPr lang="he-IL" sz="4300" dirty="0"/>
                        <a:t>סכום הפיצוי בסיום שלב א'</a:t>
                      </a:r>
                    </a:p>
                  </a:txBody>
                  <a:tcPr marL="121920" marR="121920" marT="60960" marB="60960"/>
                </a:tc>
                <a:tc>
                  <a:txBody>
                    <a:bodyPr/>
                    <a:lstStyle/>
                    <a:p>
                      <a:pPr rtl="1"/>
                      <a:endParaRPr lang="he-IL" sz="4300" dirty="0"/>
                    </a:p>
                  </a:txBody>
                  <a:tcPr marL="121920" marR="121920" marT="60960" marB="60960"/>
                </a:tc>
                <a:extLst>
                  <a:ext uri="{0D108BD9-81ED-4DB2-BD59-A6C34878D82A}">
                    <a16:rowId xmlns:a16="http://schemas.microsoft.com/office/drawing/2014/main" val="3991999452"/>
                  </a:ext>
                </a:extLst>
              </a:tr>
              <a:tr h="2155960">
                <a:tc>
                  <a:txBody>
                    <a:bodyPr/>
                    <a:lstStyle/>
                    <a:p>
                      <a:pPr rtl="1"/>
                      <a:endParaRPr lang="he-IL" sz="4300"/>
                    </a:p>
                  </a:txBody>
                  <a:tcPr marL="121920" marR="121920" marT="60960" marB="60960"/>
                </a:tc>
                <a:tc>
                  <a:txBody>
                    <a:bodyPr/>
                    <a:lstStyle/>
                    <a:p>
                      <a:pPr rtl="1"/>
                      <a:endParaRPr lang="he-IL" sz="4300" dirty="0"/>
                    </a:p>
                  </a:txBody>
                  <a:tcPr marL="121920" marR="121920" marT="60960" marB="60960"/>
                </a:tc>
                <a:tc>
                  <a:txBody>
                    <a:bodyPr/>
                    <a:lstStyle/>
                    <a:p>
                      <a:pPr rtl="1"/>
                      <a:r>
                        <a:rPr lang="he-IL" sz="4300" dirty="0"/>
                        <a:t>25% - 40%</a:t>
                      </a:r>
                    </a:p>
                  </a:txBody>
                  <a:tcPr marL="121920" marR="121920" marT="60960" marB="60960"/>
                </a:tc>
                <a:tc>
                  <a:txBody>
                    <a:bodyPr/>
                    <a:lstStyle/>
                    <a:p>
                      <a:pPr rtl="1"/>
                      <a:r>
                        <a:rPr lang="he-IL" sz="4300" dirty="0"/>
                        <a:t>7%</a:t>
                      </a:r>
                    </a:p>
                  </a:txBody>
                  <a:tcPr marL="121920" marR="121920" marT="60960" marB="60960"/>
                </a:tc>
                <a:tc>
                  <a:txBody>
                    <a:bodyPr/>
                    <a:lstStyle/>
                    <a:p>
                      <a:pPr rtl="1"/>
                      <a:endParaRPr lang="he-IL" sz="4300" dirty="0"/>
                    </a:p>
                  </a:txBody>
                  <a:tcPr marL="121920" marR="121920" marT="60960" marB="60960"/>
                </a:tc>
                <a:tc>
                  <a:txBody>
                    <a:bodyPr/>
                    <a:lstStyle/>
                    <a:p>
                      <a:pPr rtl="1"/>
                      <a:endParaRPr lang="he-IL" sz="4300"/>
                    </a:p>
                  </a:txBody>
                  <a:tcPr marL="121920" marR="121920" marT="60960" marB="60960"/>
                </a:tc>
                <a:tc>
                  <a:txBody>
                    <a:bodyPr/>
                    <a:lstStyle/>
                    <a:p>
                      <a:pPr rtl="1"/>
                      <a:endParaRPr lang="he-IL" sz="4300"/>
                    </a:p>
                  </a:txBody>
                  <a:tcPr marL="121920" marR="121920" marT="60960" marB="60960"/>
                </a:tc>
                <a:extLst>
                  <a:ext uri="{0D108BD9-81ED-4DB2-BD59-A6C34878D82A}">
                    <a16:rowId xmlns:a16="http://schemas.microsoft.com/office/drawing/2014/main" val="4276143136"/>
                  </a:ext>
                </a:extLst>
              </a:tr>
              <a:tr h="1479273">
                <a:tc>
                  <a:txBody>
                    <a:bodyPr/>
                    <a:lstStyle/>
                    <a:p>
                      <a:pPr rtl="1"/>
                      <a:endParaRPr lang="he-IL" sz="4300"/>
                    </a:p>
                  </a:txBody>
                  <a:tcPr marL="121920" marR="121920" marT="60960" marB="60960"/>
                </a:tc>
                <a:tc>
                  <a:txBody>
                    <a:bodyPr/>
                    <a:lstStyle/>
                    <a:p>
                      <a:pPr rtl="1"/>
                      <a:endParaRPr lang="he-IL" sz="4300" dirty="0"/>
                    </a:p>
                  </a:txBody>
                  <a:tcPr marL="121920" marR="121920" marT="60960" marB="60960"/>
                </a:tc>
                <a:tc>
                  <a:txBody>
                    <a:bodyPr/>
                    <a:lstStyle/>
                    <a:p>
                      <a:pPr rtl="1"/>
                      <a:r>
                        <a:rPr lang="he-IL" sz="4300" dirty="0"/>
                        <a:t>40%-60%</a:t>
                      </a:r>
                    </a:p>
                  </a:txBody>
                  <a:tcPr marL="121920" marR="121920" marT="60960" marB="60960"/>
                </a:tc>
                <a:tc>
                  <a:txBody>
                    <a:bodyPr/>
                    <a:lstStyle/>
                    <a:p>
                      <a:pPr rtl="1"/>
                      <a:r>
                        <a:rPr lang="he-IL" sz="4300" dirty="0"/>
                        <a:t>11%</a:t>
                      </a:r>
                    </a:p>
                  </a:txBody>
                  <a:tcPr marL="121920" marR="121920" marT="60960" marB="60960"/>
                </a:tc>
                <a:tc>
                  <a:txBody>
                    <a:bodyPr/>
                    <a:lstStyle/>
                    <a:p>
                      <a:pPr rtl="1"/>
                      <a:endParaRPr lang="he-IL" sz="4300"/>
                    </a:p>
                  </a:txBody>
                  <a:tcPr marL="121920" marR="121920" marT="60960" marB="60960"/>
                </a:tc>
                <a:tc>
                  <a:txBody>
                    <a:bodyPr/>
                    <a:lstStyle/>
                    <a:p>
                      <a:pPr rtl="1"/>
                      <a:endParaRPr lang="he-IL" sz="4300"/>
                    </a:p>
                  </a:txBody>
                  <a:tcPr marL="121920" marR="121920" marT="60960" marB="60960"/>
                </a:tc>
                <a:tc>
                  <a:txBody>
                    <a:bodyPr/>
                    <a:lstStyle/>
                    <a:p>
                      <a:pPr rtl="1"/>
                      <a:endParaRPr lang="he-IL" sz="4300"/>
                    </a:p>
                  </a:txBody>
                  <a:tcPr marL="121920" marR="121920" marT="60960" marB="60960"/>
                </a:tc>
                <a:extLst>
                  <a:ext uri="{0D108BD9-81ED-4DB2-BD59-A6C34878D82A}">
                    <a16:rowId xmlns:a16="http://schemas.microsoft.com/office/drawing/2014/main" val="397831409"/>
                  </a:ext>
                </a:extLst>
              </a:tr>
              <a:tr h="1479273">
                <a:tc>
                  <a:txBody>
                    <a:bodyPr/>
                    <a:lstStyle/>
                    <a:p>
                      <a:pPr rtl="1"/>
                      <a:endParaRPr lang="he-IL" sz="4300"/>
                    </a:p>
                  </a:txBody>
                  <a:tcPr marL="121920" marR="121920" marT="60960" marB="60960"/>
                </a:tc>
                <a:tc>
                  <a:txBody>
                    <a:bodyPr/>
                    <a:lstStyle/>
                    <a:p>
                      <a:pPr rtl="1"/>
                      <a:endParaRPr lang="he-IL" sz="4300" dirty="0"/>
                    </a:p>
                  </a:txBody>
                  <a:tcPr marL="121920" marR="121920" marT="60960" marB="60960"/>
                </a:tc>
                <a:tc>
                  <a:txBody>
                    <a:bodyPr/>
                    <a:lstStyle/>
                    <a:p>
                      <a:pPr rtl="1"/>
                      <a:r>
                        <a:rPr lang="he-IL" sz="4300" dirty="0"/>
                        <a:t>60%-80%</a:t>
                      </a:r>
                    </a:p>
                  </a:txBody>
                  <a:tcPr marL="121920" marR="121920" marT="60960" marB="60960"/>
                </a:tc>
                <a:tc>
                  <a:txBody>
                    <a:bodyPr/>
                    <a:lstStyle/>
                    <a:p>
                      <a:pPr rtl="1"/>
                      <a:r>
                        <a:rPr lang="he-IL" sz="4300" dirty="0"/>
                        <a:t>15%</a:t>
                      </a:r>
                    </a:p>
                  </a:txBody>
                  <a:tcPr marL="121920" marR="121920" marT="60960" marB="60960"/>
                </a:tc>
                <a:tc>
                  <a:txBody>
                    <a:bodyPr/>
                    <a:lstStyle/>
                    <a:p>
                      <a:pPr rtl="1"/>
                      <a:endParaRPr lang="he-IL" sz="4300"/>
                    </a:p>
                  </a:txBody>
                  <a:tcPr marL="121920" marR="121920" marT="60960" marB="60960"/>
                </a:tc>
                <a:tc>
                  <a:txBody>
                    <a:bodyPr/>
                    <a:lstStyle/>
                    <a:p>
                      <a:pPr rtl="1"/>
                      <a:endParaRPr lang="he-IL" sz="4300"/>
                    </a:p>
                  </a:txBody>
                  <a:tcPr marL="121920" marR="121920" marT="60960" marB="60960"/>
                </a:tc>
                <a:tc>
                  <a:txBody>
                    <a:bodyPr/>
                    <a:lstStyle/>
                    <a:p>
                      <a:pPr rtl="1"/>
                      <a:endParaRPr lang="he-IL" sz="4300"/>
                    </a:p>
                  </a:txBody>
                  <a:tcPr marL="121920" marR="121920" marT="60960" marB="60960"/>
                </a:tc>
                <a:extLst>
                  <a:ext uri="{0D108BD9-81ED-4DB2-BD59-A6C34878D82A}">
                    <a16:rowId xmlns:a16="http://schemas.microsoft.com/office/drawing/2014/main" val="2066088745"/>
                  </a:ext>
                </a:extLst>
              </a:tr>
              <a:tr h="1479273">
                <a:tc>
                  <a:txBody>
                    <a:bodyPr/>
                    <a:lstStyle/>
                    <a:p>
                      <a:pPr rtl="1"/>
                      <a:endParaRPr lang="he-IL" sz="4300" dirty="0"/>
                    </a:p>
                  </a:txBody>
                  <a:tcPr marL="121920" marR="121920" marT="60960" marB="60960"/>
                </a:tc>
                <a:tc>
                  <a:txBody>
                    <a:bodyPr/>
                    <a:lstStyle/>
                    <a:p>
                      <a:pPr rtl="1"/>
                      <a:endParaRPr lang="he-IL" sz="4300" dirty="0"/>
                    </a:p>
                  </a:txBody>
                  <a:tcPr marL="121920" marR="121920" marT="60960" marB="60960"/>
                </a:tc>
                <a:tc>
                  <a:txBody>
                    <a:bodyPr/>
                    <a:lstStyle/>
                    <a:p>
                      <a:pPr rtl="1"/>
                      <a:r>
                        <a:rPr lang="he-IL" sz="4300" dirty="0"/>
                        <a:t>מעל 80%</a:t>
                      </a:r>
                    </a:p>
                  </a:txBody>
                  <a:tcPr marL="121920" marR="121920" marT="60960" marB="60960"/>
                </a:tc>
                <a:tc>
                  <a:txBody>
                    <a:bodyPr/>
                    <a:lstStyle/>
                    <a:p>
                      <a:pPr rtl="1"/>
                      <a:r>
                        <a:rPr lang="he-IL" sz="4300" dirty="0"/>
                        <a:t>22%</a:t>
                      </a:r>
                    </a:p>
                  </a:txBody>
                  <a:tcPr marL="121920" marR="121920" marT="60960" marB="60960"/>
                </a:tc>
                <a:tc>
                  <a:txBody>
                    <a:bodyPr/>
                    <a:lstStyle/>
                    <a:p>
                      <a:pPr rtl="1"/>
                      <a:endParaRPr lang="he-IL" sz="4300"/>
                    </a:p>
                  </a:txBody>
                  <a:tcPr marL="121920" marR="121920" marT="60960" marB="60960"/>
                </a:tc>
                <a:tc>
                  <a:txBody>
                    <a:bodyPr/>
                    <a:lstStyle/>
                    <a:p>
                      <a:pPr rtl="1"/>
                      <a:endParaRPr lang="he-IL" sz="4300"/>
                    </a:p>
                  </a:txBody>
                  <a:tcPr marL="121920" marR="121920" marT="60960" marB="60960"/>
                </a:tc>
                <a:tc>
                  <a:txBody>
                    <a:bodyPr/>
                    <a:lstStyle/>
                    <a:p>
                      <a:pPr rtl="1"/>
                      <a:endParaRPr lang="he-IL" sz="4300" dirty="0"/>
                    </a:p>
                  </a:txBody>
                  <a:tcPr marL="121920" marR="121920" marT="60960" marB="60960"/>
                </a:tc>
                <a:extLst>
                  <a:ext uri="{0D108BD9-81ED-4DB2-BD59-A6C34878D82A}">
                    <a16:rowId xmlns:a16="http://schemas.microsoft.com/office/drawing/2014/main" val="1354825975"/>
                  </a:ext>
                </a:extLst>
              </a:tr>
            </a:tbl>
          </a:graphicData>
        </a:graphic>
      </p:graphicFrame>
      <p:sp>
        <p:nvSpPr>
          <p:cNvPr id="9" name="סוגר מסולסל שמאלי 8">
            <a:extLst>
              <a:ext uri="{FF2B5EF4-FFF2-40B4-BE49-F238E27FC236}">
                <a16:creationId xmlns:a16="http://schemas.microsoft.com/office/drawing/2014/main" id="{6EA4C076-5412-5882-1E8B-B7511BF67C2F}"/>
              </a:ext>
            </a:extLst>
          </p:cNvPr>
          <p:cNvSpPr/>
          <p:nvPr/>
        </p:nvSpPr>
        <p:spPr>
          <a:xfrm rot="16200000">
            <a:off x="11970174" y="6965790"/>
            <a:ext cx="1568027" cy="278384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2400"/>
          </a:p>
        </p:txBody>
      </p:sp>
      <p:sp>
        <p:nvSpPr>
          <p:cNvPr id="10" name="מלבן 9">
            <a:extLst>
              <a:ext uri="{FF2B5EF4-FFF2-40B4-BE49-F238E27FC236}">
                <a16:creationId xmlns:a16="http://schemas.microsoft.com/office/drawing/2014/main" id="{CF5FA2EB-D10D-1335-E5C4-BFCF3CE325BD}"/>
              </a:ext>
            </a:extLst>
          </p:cNvPr>
          <p:cNvSpPr/>
          <p:nvPr/>
        </p:nvSpPr>
        <p:spPr>
          <a:xfrm>
            <a:off x="11394524" y="9273671"/>
            <a:ext cx="2533227" cy="23126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he-IL" sz="2400" dirty="0"/>
              <a:t>מחזור העסקאות בתקופת הבסיס – מחזור העסקאות בתקופת הזכאות מחולק במחזור תקופת הבסיס</a:t>
            </a:r>
          </a:p>
        </p:txBody>
      </p:sp>
      <p:sp>
        <p:nvSpPr>
          <p:cNvPr id="13" name="שווה ל 12">
            <a:extLst>
              <a:ext uri="{FF2B5EF4-FFF2-40B4-BE49-F238E27FC236}">
                <a16:creationId xmlns:a16="http://schemas.microsoft.com/office/drawing/2014/main" id="{A9EDD8FC-FF69-071F-151A-D29E56E2FAEA}"/>
              </a:ext>
            </a:extLst>
          </p:cNvPr>
          <p:cNvSpPr/>
          <p:nvPr/>
        </p:nvSpPr>
        <p:spPr>
          <a:xfrm>
            <a:off x="12266507" y="5418667"/>
            <a:ext cx="487680" cy="338667"/>
          </a:xfrm>
          <a:prstGeom prst="mathEqual">
            <a:avLst/>
          </a:prstGeom>
          <a:ln>
            <a:solidFill>
              <a:srgbClr val="FF000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solidFill>
                <a:schemeClr val="tx1"/>
              </a:solidFill>
            </a:endParaRPr>
          </a:p>
        </p:txBody>
      </p:sp>
      <p:sp>
        <p:nvSpPr>
          <p:cNvPr id="14" name="סימן כפל 13">
            <a:extLst>
              <a:ext uri="{FF2B5EF4-FFF2-40B4-BE49-F238E27FC236}">
                <a16:creationId xmlns:a16="http://schemas.microsoft.com/office/drawing/2014/main" id="{FBEE165D-9AD0-19D6-DFF0-A2CADACC3225}"/>
              </a:ext>
            </a:extLst>
          </p:cNvPr>
          <p:cNvSpPr/>
          <p:nvPr/>
        </p:nvSpPr>
        <p:spPr>
          <a:xfrm>
            <a:off x="8900160" y="5337387"/>
            <a:ext cx="690880" cy="758613"/>
          </a:xfrm>
          <a:prstGeom prst="mathMultiply">
            <a:avLst/>
          </a:prstGeom>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15" name="שווה ל 14">
            <a:extLst>
              <a:ext uri="{FF2B5EF4-FFF2-40B4-BE49-F238E27FC236}">
                <a16:creationId xmlns:a16="http://schemas.microsoft.com/office/drawing/2014/main" id="{400EBD5E-CD79-595A-979B-DDB6A8E666FE}"/>
              </a:ext>
            </a:extLst>
          </p:cNvPr>
          <p:cNvSpPr/>
          <p:nvPr/>
        </p:nvSpPr>
        <p:spPr>
          <a:xfrm>
            <a:off x="7653867" y="5608320"/>
            <a:ext cx="487680" cy="338667"/>
          </a:xfrm>
          <a:prstGeom prst="mathEqual">
            <a:avLst/>
          </a:prstGeom>
          <a:ln>
            <a:solidFill>
              <a:srgbClr val="FF000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solidFill>
                <a:schemeClr val="tx1"/>
              </a:solidFill>
            </a:endParaRPr>
          </a:p>
        </p:txBody>
      </p:sp>
      <p:pic>
        <p:nvPicPr>
          <p:cNvPr id="11"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תמונה 11">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16" name="תמונה 1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38802693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E8E5E31-4D21-C908-7560-F2C154D49803}"/>
              </a:ext>
            </a:extLst>
          </p:cNvPr>
          <p:cNvSpPr>
            <a:spLocks noGrp="1"/>
          </p:cNvSpPr>
          <p:nvPr>
            <p:ph type="title"/>
          </p:nvPr>
        </p:nvSpPr>
        <p:spPr>
          <a:xfrm>
            <a:off x="1117600" y="2010833"/>
            <a:ext cx="13566987" cy="258233"/>
          </a:xfrm>
        </p:spPr>
        <p:txBody>
          <a:bodyPr>
            <a:normAutofit fontScale="90000"/>
          </a:bodyPr>
          <a:lstStyle/>
          <a:p>
            <a:pPr algn="ctr"/>
            <a:r>
              <a:rPr lang="he-IL" b="1" dirty="0">
                <a:solidFill>
                  <a:srgbClr val="002060"/>
                </a:solidFill>
              </a:rPr>
              <a:t>שלב ב' = פיצוי עבור תשלום שכר</a:t>
            </a:r>
          </a:p>
        </p:txBody>
      </p:sp>
      <p:sp>
        <p:nvSpPr>
          <p:cNvPr id="3" name="מציין מיקום תוכן 2">
            <a:extLst>
              <a:ext uri="{FF2B5EF4-FFF2-40B4-BE49-F238E27FC236}">
                <a16:creationId xmlns:a16="http://schemas.microsoft.com/office/drawing/2014/main" id="{B180DB02-9DA5-51CB-5777-29D7B48EE1BB}"/>
              </a:ext>
            </a:extLst>
          </p:cNvPr>
          <p:cNvSpPr>
            <a:spLocks noGrp="1"/>
          </p:cNvSpPr>
          <p:nvPr>
            <p:ph idx="1"/>
          </p:nvPr>
        </p:nvSpPr>
        <p:spPr>
          <a:xfrm>
            <a:off x="900348" y="3198025"/>
            <a:ext cx="13566987" cy="8290560"/>
          </a:xfrm>
        </p:spPr>
        <p:txBody>
          <a:bodyPr>
            <a:normAutofit fontScale="62500" lnSpcReduction="20000"/>
          </a:bodyPr>
          <a:lstStyle/>
          <a:p>
            <a:r>
              <a:rPr lang="he-IL" dirty="0"/>
              <a:t>"</a:t>
            </a:r>
            <a:r>
              <a:rPr lang="he-IL" b="1" u="sng" dirty="0"/>
              <a:t>הוצאות השכר בתקופת הזכאות</a:t>
            </a:r>
            <a:r>
              <a:rPr lang="he-IL" dirty="0"/>
              <a:t>" - אחד מאלה, לפי העניין, בהפחתת סכומים שהמוסד לביטוח לאומי שילם למעסיק לשם החזר תגמולי מילואים שהמעסיק שילם לעובד לפי פרק י"ב לחוק הביטוח הלאומי:</a:t>
            </a:r>
            <a:endParaRPr lang="he-IL" sz="2800" dirty="0"/>
          </a:p>
          <a:p>
            <a:r>
              <a:rPr lang="he-IL" sz="2800" dirty="0"/>
              <a:t>(1)      לעניין ניזוק שאינו מוסד ציבורי זכאי או קיבוץ - הסכום הנמוך מבין אלה:</a:t>
            </a:r>
          </a:p>
          <a:p>
            <a:pPr lvl="1"/>
            <a:r>
              <a:rPr lang="he-IL" sz="2800" dirty="0"/>
              <a:t>(א)     75%משכר העבודה אשר שולם לעובדים </a:t>
            </a:r>
            <a:r>
              <a:rPr lang="he-IL" sz="2800" b="1" dirty="0"/>
              <a:t>בעד התקופה המזכה לעניין שכר, </a:t>
            </a:r>
            <a:r>
              <a:rPr lang="he-IL" sz="2800" dirty="0"/>
              <a:t>כפי שדווח לפקיד השומה בטופס 102לפי תקנות מס הכנסה (ניכוי ממשכורת ומשכר עבודה), התשנ"ג-1993(להלן - תקנות ניכוי ממשכורת ומשכר עבודה), כשהתוצאה המתקבלת מוכפלת ב-1.25;</a:t>
            </a:r>
          </a:p>
          <a:p>
            <a:pPr lvl="1"/>
            <a:r>
              <a:rPr lang="he-IL" sz="2800" dirty="0"/>
              <a:t>(ב)     השכר הממוצע לחודש כמשמעותו בסעיף 2(ב) לחוק הביטוח הלאומי, כפי שהיה ידוע בחודש אוקטובר 2023, מוכפל במספר העובדים ששולם להם שכר בעד </a:t>
            </a:r>
            <a:r>
              <a:rPr lang="he-IL" sz="2800" b="1" dirty="0"/>
              <a:t>התקופה המזכה לעניין שכר</a:t>
            </a:r>
            <a:r>
              <a:rPr lang="he-IL" sz="2800" dirty="0"/>
              <a:t>, כשהתוצאה המתקבלת מוכפלת ב-1.25;</a:t>
            </a:r>
          </a:p>
          <a:p>
            <a:pPr lvl="1"/>
            <a:endParaRPr lang="he-IL" dirty="0"/>
          </a:p>
          <a:p>
            <a:pPr marL="609585" lvl="1" indent="0">
              <a:buNone/>
            </a:pPr>
            <a:r>
              <a:rPr lang="he-IL" sz="3733" dirty="0"/>
              <a:t>(2)      לעניין ניזוק שהוא </a:t>
            </a:r>
            <a:r>
              <a:rPr lang="he-IL" sz="3733" b="1" u="sng" dirty="0"/>
              <a:t>מוסד ציבורי זכאי </a:t>
            </a:r>
            <a:r>
              <a:rPr lang="he-IL" sz="3733" dirty="0"/>
              <a:t>- הסכום הנמוך מבין אלה:</a:t>
            </a:r>
          </a:p>
          <a:p>
            <a:pPr lvl="2"/>
            <a:r>
              <a:rPr lang="he-IL" sz="3733" dirty="0"/>
              <a:t>(א)     75%משכר העבודה אשר שולם לעובדים </a:t>
            </a:r>
            <a:r>
              <a:rPr lang="he-IL" sz="3733" b="1" u="sng" dirty="0"/>
              <a:t>בעד התקופה המזכה לעניין שכר</a:t>
            </a:r>
            <a:r>
              <a:rPr lang="he-IL" sz="3733" dirty="0"/>
              <a:t>, כפי שדווח לפקיד השומה בטופס 102לפי תקנות ניכוי ממשכורת ומשכר עבודה, כשהתוצאה המתקבלת מוכפלת בשיעור המתקבל </a:t>
            </a:r>
            <a:r>
              <a:rPr lang="he-IL" sz="3733" b="1" u="sng" dirty="0"/>
              <a:t>מחלוקת סכום הכנסתו של הניזוק בשנת הבסיס, כפי שדווחה בדוח שהגיש לפי סעיף 131לפקודה, שאינה הכנסה מתמיכות ותרומות, בסכום הכנסתו בשנת הבסיס כפי שדווחה כאמור, הכולל תמיכות ותרומות, ותוצאת המכפלה המתקבלת מוכפלת ב-1.325</a:t>
            </a:r>
            <a:r>
              <a:rPr lang="he-IL" sz="3733" dirty="0"/>
              <a:t>;</a:t>
            </a:r>
          </a:p>
          <a:p>
            <a:pPr lvl="1"/>
            <a:r>
              <a:rPr lang="he-IL" dirty="0"/>
              <a:t>(ב)     תוצאת המכפלה האמורה בפסקה (1)(ב) להגדרה זו, שהוא מוכפל בשיעור האמור בפסקת משנה (א);"</a:t>
            </a:r>
          </a:p>
          <a:p>
            <a:r>
              <a:rPr lang="he-IL" dirty="0"/>
              <a:t>"לעניין הגדרה זו, "התקופה המזכה לעניין שכר" - אחת מאלה, לפי העניין:</a:t>
            </a:r>
          </a:p>
          <a:p>
            <a:r>
              <a:rPr lang="he-IL" dirty="0"/>
              <a:t>(1)      לעניין תקופת הזכאות כאמור בפסקה (1) להגדרה "תקופת הזכאות" - חודש אוקטובר 2023;</a:t>
            </a:r>
          </a:p>
          <a:p>
            <a:r>
              <a:rPr lang="he-IL" dirty="0"/>
              <a:t>(2)      </a:t>
            </a:r>
            <a:r>
              <a:rPr lang="he-IL" b="1" dirty="0"/>
              <a:t>לעניין תקופת הזכאות כאמור בפסקה (2) להגדרה </a:t>
            </a:r>
            <a:r>
              <a:rPr lang="he-IL" b="1" dirty="0">
                <a:solidFill>
                  <a:srgbClr val="FF0000"/>
                </a:solidFill>
              </a:rPr>
              <a:t>"תקופת הזכאות" - חודש נובמבר 2023;"</a:t>
            </a:r>
          </a:p>
          <a:p>
            <a:endParaRPr lang="he-IL" dirty="0"/>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34775542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15823C-9D81-36D6-B68B-68DC8F2FE67E}"/>
              </a:ext>
            </a:extLst>
          </p:cNvPr>
          <p:cNvSpPr>
            <a:spLocks noGrp="1"/>
          </p:cNvSpPr>
          <p:nvPr>
            <p:ph type="title"/>
          </p:nvPr>
        </p:nvSpPr>
        <p:spPr/>
        <p:txBody>
          <a:bodyPr/>
          <a:lstStyle/>
          <a:p>
            <a:pPr algn="ctr"/>
            <a:r>
              <a:rPr lang="he-IL" b="1" dirty="0">
                <a:solidFill>
                  <a:srgbClr val="002060"/>
                </a:solidFill>
              </a:rPr>
              <a:t>כפיפות </a:t>
            </a:r>
            <a:r>
              <a:rPr lang="he-IL" b="1" dirty="0" smtClean="0">
                <a:solidFill>
                  <a:srgbClr val="002060"/>
                </a:solidFill>
              </a:rPr>
              <a:t>לקשר</a:t>
            </a:r>
            <a:br>
              <a:rPr lang="he-IL" b="1" dirty="0" smtClean="0">
                <a:solidFill>
                  <a:srgbClr val="002060"/>
                </a:solidFill>
              </a:rPr>
            </a:br>
            <a:r>
              <a:rPr lang="he-IL" b="1" dirty="0" smtClean="0">
                <a:solidFill>
                  <a:srgbClr val="002060"/>
                </a:solidFill>
              </a:rPr>
              <a:t> </a:t>
            </a:r>
            <a:r>
              <a:rPr lang="he-IL" b="1" dirty="0">
                <a:solidFill>
                  <a:srgbClr val="002060"/>
                </a:solidFill>
              </a:rPr>
              <a:t>בין השכר לירידה במחזורים</a:t>
            </a:r>
          </a:p>
        </p:txBody>
      </p:sp>
      <p:sp>
        <p:nvSpPr>
          <p:cNvPr id="3" name="מציין מיקום תוכן 2">
            <a:extLst>
              <a:ext uri="{FF2B5EF4-FFF2-40B4-BE49-F238E27FC236}">
                <a16:creationId xmlns:a16="http://schemas.microsoft.com/office/drawing/2014/main" id="{CC47D2DA-6C37-47F7-442B-C30968D58B77}"/>
              </a:ext>
            </a:extLst>
          </p:cNvPr>
          <p:cNvSpPr>
            <a:spLocks noGrp="1"/>
          </p:cNvSpPr>
          <p:nvPr>
            <p:ph idx="1"/>
          </p:nvPr>
        </p:nvSpPr>
        <p:spPr>
          <a:xfrm>
            <a:off x="205454" y="4965175"/>
            <a:ext cx="14020800" cy="7735712"/>
          </a:xfrm>
        </p:spPr>
        <p:txBody>
          <a:bodyPr/>
          <a:lstStyle/>
          <a:p>
            <a:r>
              <a:rPr lang="he-IL" dirty="0"/>
              <a:t>"חלק השכר המזכה" - סכום הוצאות השכר בתקופת הזכאות, מוכפל בשיעור הירידה במחזור העסקאות;</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1248677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12800" y="1542325"/>
            <a:ext cx="14630400" cy="1865376"/>
          </a:xfrm>
        </p:spPr>
        <p:txBody>
          <a:bodyPr>
            <a:normAutofit/>
          </a:bodyPr>
          <a:lstStyle/>
          <a:p>
            <a:pPr marL="861579" algn="ctr">
              <a:defRPr/>
            </a:pPr>
            <a:r>
              <a:rPr lang="he-IL" sz="7111" b="1" u="sng" dirty="0">
                <a:solidFill>
                  <a:srgbClr val="00B0F0"/>
                </a:solidFill>
              </a:rPr>
              <a:t>פיצויים בשל נזקים בתקופה הקובעת</a:t>
            </a:r>
            <a:endParaRPr lang="he-IL" sz="7111" b="1" u="sng" dirty="0">
              <a:solidFill>
                <a:srgbClr val="00B0F0"/>
              </a:solidFill>
            </a:endParaRPr>
          </a:p>
        </p:txBody>
      </p:sp>
      <p:sp>
        <p:nvSpPr>
          <p:cNvPr id="3" name="מציין מיקום תוכן 2"/>
          <p:cNvSpPr>
            <a:spLocks noGrp="1"/>
          </p:cNvSpPr>
          <p:nvPr>
            <p:ph idx="1"/>
          </p:nvPr>
        </p:nvSpPr>
        <p:spPr>
          <a:xfrm>
            <a:off x="812800" y="3151673"/>
            <a:ext cx="14740025" cy="6272697"/>
          </a:xfrm>
        </p:spPr>
        <p:txBody>
          <a:bodyPr/>
          <a:lstStyle/>
          <a:p>
            <a:pPr marL="115712" indent="0" algn="just">
              <a:buNone/>
            </a:pPr>
            <a:r>
              <a:rPr lang="he-IL" sz="5689" b="1" u="sng" dirty="0">
                <a:solidFill>
                  <a:srgbClr val="FF0000"/>
                </a:solidFill>
                <a:latin typeface="David" panose="020E0502060401010101" pitchFamily="34" charset="-79"/>
                <a:cs typeface="David" panose="020E0502060401010101" pitchFamily="34" charset="-79"/>
              </a:rPr>
              <a:t>סעיף 38ד(א) לחוק מס רכוש</a:t>
            </a:r>
            <a:endParaRPr lang="he-IL" sz="5689" dirty="0">
              <a:solidFill>
                <a:srgbClr val="FF0000"/>
              </a:solidFill>
              <a:latin typeface="David" panose="020E0502060401010101" pitchFamily="34" charset="-79"/>
              <a:cs typeface="David" panose="020E0502060401010101" pitchFamily="34" charset="-79"/>
            </a:endParaRPr>
          </a:p>
          <a:p>
            <a:pPr marL="474139" indent="-316093" algn="just">
              <a:buNone/>
            </a:pPr>
            <a:r>
              <a:rPr lang="he-IL" sz="5867" b="1" i="1" dirty="0">
                <a:solidFill>
                  <a:srgbClr val="00B050"/>
                </a:solidFill>
                <a:latin typeface="David" panose="020E0502060401010101" pitchFamily="34" charset="-79"/>
                <a:cs typeface="David" panose="020E0502060401010101" pitchFamily="34" charset="-79"/>
              </a:rPr>
              <a:t>"</a:t>
            </a:r>
            <a:r>
              <a:rPr lang="he-IL" sz="5867" b="1" i="1" u="sng" dirty="0">
                <a:solidFill>
                  <a:srgbClr val="00B050"/>
                </a:solidFill>
                <a:latin typeface="David" panose="020E0502060401010101" pitchFamily="34" charset="-79"/>
                <a:cs typeface="David" panose="020E0502060401010101" pitchFamily="34" charset="-79"/>
              </a:rPr>
              <a:t>ניזוק</a:t>
            </a:r>
            <a:r>
              <a:rPr lang="he-IL" sz="5867" b="1" i="1" dirty="0">
                <a:solidFill>
                  <a:srgbClr val="00B050"/>
                </a:solidFill>
                <a:latin typeface="David" panose="020E0502060401010101" pitchFamily="34" charset="-79"/>
                <a:cs typeface="David" panose="020E0502060401010101" pitchFamily="34" charset="-79"/>
              </a:rPr>
              <a:t> </a:t>
            </a:r>
            <a:r>
              <a:rPr lang="he-IL" sz="5867" b="1" i="1" dirty="0">
                <a:solidFill>
                  <a:srgbClr val="00B050"/>
                </a:solidFill>
                <a:latin typeface="David" panose="020E0502060401010101" pitchFamily="34" charset="-79"/>
                <a:cs typeface="David" panose="020E0502060401010101" pitchFamily="34" charset="-79"/>
              </a:rPr>
              <a:t>שמחזור עסקאותיו בשנת הבסיס עלה על 300 אלף שקלים חדשים, זכאי לפיצויים בגובה </a:t>
            </a:r>
            <a:r>
              <a:rPr lang="he-IL" sz="5867" b="1" i="1" u="sng" dirty="0">
                <a:solidFill>
                  <a:srgbClr val="00B050"/>
                </a:solidFill>
                <a:latin typeface="David" panose="020E0502060401010101" pitchFamily="34" charset="-79"/>
                <a:cs typeface="David" panose="020E0502060401010101" pitchFamily="34" charset="-79"/>
              </a:rPr>
              <a:t>הוצאותיו המזכות</a:t>
            </a:r>
            <a:r>
              <a:rPr lang="he-IL" sz="5867" b="1" i="1" dirty="0">
                <a:solidFill>
                  <a:srgbClr val="00B050"/>
                </a:solidFill>
                <a:latin typeface="David" panose="020E0502060401010101" pitchFamily="34" charset="-79"/>
                <a:cs typeface="David" panose="020E0502060401010101" pitchFamily="34" charset="-79"/>
              </a:rPr>
              <a:t>, בעד </a:t>
            </a:r>
            <a:r>
              <a:rPr lang="he-IL" sz="5867" b="1" i="1" u="sng" dirty="0">
                <a:solidFill>
                  <a:srgbClr val="00B050"/>
                </a:solidFill>
                <a:latin typeface="David" panose="020E0502060401010101" pitchFamily="34" charset="-79"/>
                <a:cs typeface="David" panose="020E0502060401010101" pitchFamily="34" charset="-79"/>
              </a:rPr>
              <a:t>נזק עקיף</a:t>
            </a:r>
            <a:r>
              <a:rPr lang="he-IL" sz="5867" b="1" i="1" dirty="0">
                <a:solidFill>
                  <a:srgbClr val="00B050"/>
                </a:solidFill>
                <a:latin typeface="David" panose="020E0502060401010101" pitchFamily="34" charset="-79"/>
                <a:cs typeface="David" panose="020E0502060401010101" pitchFamily="34" charset="-79"/>
              </a:rPr>
              <a:t> שנגרם לו במהלך התקופה הקובעת, אם מתקיימים לגביו כל אלה</a:t>
            </a:r>
            <a:r>
              <a:rPr lang="he-IL" sz="5867" b="1" i="1" dirty="0">
                <a:solidFill>
                  <a:srgbClr val="00B050"/>
                </a:solidFill>
                <a:latin typeface="David" panose="020E0502060401010101" pitchFamily="34" charset="-79"/>
                <a:cs typeface="David" panose="020E0502060401010101" pitchFamily="34" charset="-79"/>
              </a:rPr>
              <a:t>:</a:t>
            </a:r>
            <a:endParaRPr lang="he-IL" sz="5867" b="1" i="1" dirty="0">
              <a:solidFill>
                <a:srgbClr val="00B050"/>
              </a:solidFill>
              <a:latin typeface="David" panose="020E0502060401010101" pitchFamily="34" charset="-79"/>
              <a:cs typeface="David" panose="020E0502060401010101" pitchFamily="34" charset="-79"/>
            </a:endParaRPr>
          </a:p>
          <a:p>
            <a:pPr marL="115712" indent="0" algn="just">
              <a:buNone/>
            </a:pPr>
            <a:endParaRPr lang="he-IL" sz="1956" dirty="0">
              <a:latin typeface="David" panose="020E0502060401010101" pitchFamily="34" charset="-79"/>
              <a:cs typeface="David" panose="020E0502060401010101" pitchFamily="34" charset="-79"/>
            </a:endParaRPr>
          </a:p>
          <a:p>
            <a:pPr marL="115712" indent="0" algn="just">
              <a:buNone/>
            </a:pPr>
            <a:endParaRPr lang="he-IL" b="1" dirty="0">
              <a:solidFill>
                <a:srgbClr val="00B050"/>
              </a:solidFill>
              <a:latin typeface="David" panose="020E0502060401010101" pitchFamily="34" charset="-79"/>
              <a:cs typeface="David" panose="020E0502060401010101" pitchFamily="34" charset="-79"/>
            </a:endParaRPr>
          </a:p>
        </p:txBody>
      </p:sp>
      <p:sp>
        <p:nvSpPr>
          <p:cNvPr id="4" name="מציין מיקום של כותרת תחתונה 3"/>
          <p:cNvSpPr>
            <a:spLocks noGrp="1"/>
          </p:cNvSpPr>
          <p:nvPr>
            <p:ph type="ftr" sz="quarter" idx="11"/>
          </p:nvPr>
        </p:nvSpPr>
        <p:spPr/>
        <p:txBody>
          <a:bodyPr/>
          <a:lstStyle/>
          <a:p>
            <a:pPr>
              <a:defRPr/>
            </a:pPr>
            <a:endParaRPr lang="he-IL"/>
          </a:p>
        </p:txBody>
      </p:sp>
      <p:sp>
        <p:nvSpPr>
          <p:cNvPr id="5" name="מציין מיקום של מספר שקופית 4"/>
          <p:cNvSpPr>
            <a:spLocks noGrp="1"/>
          </p:cNvSpPr>
          <p:nvPr>
            <p:ph type="sldNum" sz="quarter" idx="12"/>
          </p:nvPr>
        </p:nvSpPr>
        <p:spPr/>
        <p:txBody>
          <a:bodyPr/>
          <a:lstStyle/>
          <a:p>
            <a:pPr>
              <a:defRPr/>
            </a:pPr>
            <a:fld id="{0DF4A165-E976-4B75-8F58-B686539DD370}" type="slidenum">
              <a:rPr lang="he-IL" smtClean="0"/>
              <a:pPr>
                <a:defRPr/>
              </a:pPr>
              <a:t>9</a:t>
            </a:fld>
            <a:endParaRPr lang="he-IL"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34" y="9096345"/>
            <a:ext cx="3012620" cy="144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2278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939506-0A86-CF24-65EA-58C22DD22D9B}"/>
              </a:ext>
            </a:extLst>
          </p:cNvPr>
          <p:cNvSpPr>
            <a:spLocks noGrp="1"/>
          </p:cNvSpPr>
          <p:nvPr>
            <p:ph type="title"/>
          </p:nvPr>
        </p:nvSpPr>
        <p:spPr/>
        <p:txBody>
          <a:bodyPr/>
          <a:lstStyle/>
          <a:p>
            <a:pPr algn="ctr"/>
            <a:r>
              <a:rPr lang="he-IL" b="1" dirty="0">
                <a:solidFill>
                  <a:srgbClr val="002060"/>
                </a:solidFill>
              </a:rPr>
              <a:t>שלב ב' – הפיצוי עבור הוצאות שכר ששולמו בתקופה המזכה</a:t>
            </a:r>
          </a:p>
        </p:txBody>
      </p:sp>
      <p:graphicFrame>
        <p:nvGraphicFramePr>
          <p:cNvPr id="4" name="מציין מיקום תוכן 3">
            <a:extLst>
              <a:ext uri="{FF2B5EF4-FFF2-40B4-BE49-F238E27FC236}">
                <a16:creationId xmlns:a16="http://schemas.microsoft.com/office/drawing/2014/main" id="{BA55AE9B-59E8-ED5E-8C88-F480625FD5BB}"/>
              </a:ext>
            </a:extLst>
          </p:cNvPr>
          <p:cNvGraphicFramePr>
            <a:graphicFrameLocks noGrp="1"/>
          </p:cNvGraphicFramePr>
          <p:nvPr>
            <p:ph idx="1"/>
            <p:extLst>
              <p:ext uri="{D42A27DB-BD31-4B8C-83A1-F6EECF244321}">
                <p14:modId xmlns:p14="http://schemas.microsoft.com/office/powerpoint/2010/main" val="2223976667"/>
              </p:ext>
            </p:extLst>
          </p:nvPr>
        </p:nvGraphicFramePr>
        <p:xfrm>
          <a:off x="4727786" y="4232910"/>
          <a:ext cx="10216514" cy="16921480"/>
        </p:xfrm>
        <a:graphic>
          <a:graphicData uri="http://schemas.openxmlformats.org/drawingml/2006/table">
            <a:tbl>
              <a:tblPr rtl="1" firstRow="1" bandRow="1">
                <a:tableStyleId>{5C22544A-7EE6-4342-B048-85BDC9FD1C3A}</a:tableStyleId>
              </a:tblPr>
              <a:tblGrid>
                <a:gridCol w="1459502">
                  <a:extLst>
                    <a:ext uri="{9D8B030D-6E8A-4147-A177-3AD203B41FA5}">
                      <a16:colId xmlns:a16="http://schemas.microsoft.com/office/drawing/2014/main" val="2408102716"/>
                    </a:ext>
                  </a:extLst>
                </a:gridCol>
                <a:gridCol w="1459502">
                  <a:extLst>
                    <a:ext uri="{9D8B030D-6E8A-4147-A177-3AD203B41FA5}">
                      <a16:colId xmlns:a16="http://schemas.microsoft.com/office/drawing/2014/main" val="187620"/>
                    </a:ext>
                  </a:extLst>
                </a:gridCol>
                <a:gridCol w="1459502">
                  <a:extLst>
                    <a:ext uri="{9D8B030D-6E8A-4147-A177-3AD203B41FA5}">
                      <a16:colId xmlns:a16="http://schemas.microsoft.com/office/drawing/2014/main" val="4074526988"/>
                    </a:ext>
                  </a:extLst>
                </a:gridCol>
                <a:gridCol w="1459502">
                  <a:extLst>
                    <a:ext uri="{9D8B030D-6E8A-4147-A177-3AD203B41FA5}">
                      <a16:colId xmlns:a16="http://schemas.microsoft.com/office/drawing/2014/main" val="2496261336"/>
                    </a:ext>
                  </a:extLst>
                </a:gridCol>
                <a:gridCol w="1459502">
                  <a:extLst>
                    <a:ext uri="{9D8B030D-6E8A-4147-A177-3AD203B41FA5}">
                      <a16:colId xmlns:a16="http://schemas.microsoft.com/office/drawing/2014/main" val="3541126978"/>
                    </a:ext>
                  </a:extLst>
                </a:gridCol>
                <a:gridCol w="1459502">
                  <a:extLst>
                    <a:ext uri="{9D8B030D-6E8A-4147-A177-3AD203B41FA5}">
                      <a16:colId xmlns:a16="http://schemas.microsoft.com/office/drawing/2014/main" val="3322288337"/>
                    </a:ext>
                  </a:extLst>
                </a:gridCol>
                <a:gridCol w="1459502">
                  <a:extLst>
                    <a:ext uri="{9D8B030D-6E8A-4147-A177-3AD203B41FA5}">
                      <a16:colId xmlns:a16="http://schemas.microsoft.com/office/drawing/2014/main" val="2226718687"/>
                    </a:ext>
                  </a:extLst>
                </a:gridCol>
              </a:tblGrid>
              <a:tr h="9225280">
                <a:tc>
                  <a:txBody>
                    <a:bodyPr/>
                    <a:lstStyle/>
                    <a:p>
                      <a:pPr rtl="1"/>
                      <a:r>
                        <a:rPr lang="he-IL" sz="4300" dirty="0"/>
                        <a:t>מחזור העסקאות</a:t>
                      </a:r>
                    </a:p>
                    <a:p>
                      <a:pPr rtl="1"/>
                      <a:r>
                        <a:rPr lang="he-IL" sz="4300" dirty="0" smtClean="0"/>
                        <a:t>השנתי</a:t>
                      </a:r>
                      <a:endParaRPr lang="he-IL" sz="4300" dirty="0"/>
                    </a:p>
                  </a:txBody>
                  <a:tcPr marL="121920" marR="121920" marT="60960" marB="60960"/>
                </a:tc>
                <a:tc>
                  <a:txBody>
                    <a:bodyPr/>
                    <a:lstStyle/>
                    <a:p>
                      <a:pPr rtl="1"/>
                      <a:endParaRPr lang="he-IL" sz="4300" dirty="0"/>
                    </a:p>
                  </a:txBody>
                  <a:tcPr marL="121920" marR="121920" marT="60960" marB="60960"/>
                </a:tc>
                <a:tc>
                  <a:txBody>
                    <a:bodyPr/>
                    <a:lstStyle/>
                    <a:p>
                      <a:pPr rtl="1"/>
                      <a:r>
                        <a:rPr lang="he-IL" sz="4300" dirty="0"/>
                        <a:t>שעור הירידה</a:t>
                      </a:r>
                    </a:p>
                  </a:txBody>
                  <a:tcPr marL="121920" marR="121920" marT="60960" marB="60960"/>
                </a:tc>
                <a:tc>
                  <a:txBody>
                    <a:bodyPr/>
                    <a:lstStyle/>
                    <a:p>
                      <a:pPr rtl="1"/>
                      <a:r>
                        <a:rPr lang="he-IL" sz="4300" dirty="0"/>
                        <a:t>מקדם ההוצאות הקבועות</a:t>
                      </a:r>
                    </a:p>
                  </a:txBody>
                  <a:tcPr marL="121920" marR="121920" marT="60960" marB="60960"/>
                </a:tc>
                <a:tc>
                  <a:txBody>
                    <a:bodyPr/>
                    <a:lstStyle/>
                    <a:p>
                      <a:endParaRPr lang="he-IL" dirty="0"/>
                    </a:p>
                  </a:txBody>
                  <a:tcPr marL="121920" marR="121920" marT="60960" marB="60960"/>
                </a:tc>
                <a:tc>
                  <a:txBody>
                    <a:bodyPr/>
                    <a:lstStyle/>
                    <a:p>
                      <a:endParaRPr lang="he-IL"/>
                    </a:p>
                  </a:txBody>
                  <a:tcPr marL="121920" marR="121920" marT="60960" marB="6096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4300" dirty="0"/>
                        <a:t>סכום הפיצוי בסיום שלב ב</a:t>
                      </a:r>
                    </a:p>
                    <a:p>
                      <a:pPr rtl="1"/>
                      <a:endParaRPr lang="he-IL" sz="4300" dirty="0"/>
                    </a:p>
                  </a:txBody>
                  <a:tcPr marL="121920" marR="121920" marT="60960" marB="60960"/>
                </a:tc>
                <a:extLst>
                  <a:ext uri="{0D108BD9-81ED-4DB2-BD59-A6C34878D82A}">
                    <a16:rowId xmlns:a16="http://schemas.microsoft.com/office/drawing/2014/main" val="3991999452"/>
                  </a:ext>
                </a:extLst>
              </a:tr>
              <a:tr h="2072640">
                <a:tc>
                  <a:txBody>
                    <a:bodyPr/>
                    <a:lstStyle/>
                    <a:p>
                      <a:pPr rtl="1"/>
                      <a:endParaRPr lang="he-IL" sz="4300" dirty="0"/>
                    </a:p>
                  </a:txBody>
                  <a:tcPr marL="121920" marR="121920" marT="60960" marB="60960"/>
                </a:tc>
                <a:tc>
                  <a:txBody>
                    <a:bodyPr/>
                    <a:lstStyle/>
                    <a:p>
                      <a:pPr rtl="1"/>
                      <a:endParaRPr lang="he-IL" sz="4300"/>
                    </a:p>
                  </a:txBody>
                  <a:tcPr marL="121920" marR="121920" marT="60960" marB="60960"/>
                </a:tc>
                <a:tc>
                  <a:txBody>
                    <a:bodyPr/>
                    <a:lstStyle/>
                    <a:p>
                      <a:pPr rtl="1"/>
                      <a:r>
                        <a:rPr lang="he-IL" sz="4300" dirty="0"/>
                        <a:t>25% - 40%</a:t>
                      </a:r>
                    </a:p>
                  </a:txBody>
                  <a:tcPr marL="121920" marR="121920" marT="60960" marB="60960"/>
                </a:tc>
                <a:tc>
                  <a:txBody>
                    <a:bodyPr/>
                    <a:lstStyle/>
                    <a:p>
                      <a:pPr rtl="1"/>
                      <a:r>
                        <a:rPr lang="he-IL" sz="4300" dirty="0"/>
                        <a:t>7%</a:t>
                      </a:r>
                    </a:p>
                  </a:txBody>
                  <a:tcPr marL="121920" marR="121920" marT="60960" marB="60960"/>
                </a:tc>
                <a:tc>
                  <a:txBody>
                    <a:bodyPr/>
                    <a:lstStyle/>
                    <a:p>
                      <a:endParaRPr lang="he-IL"/>
                    </a:p>
                  </a:txBody>
                  <a:tcPr marL="121920" marR="121920" marT="60960" marB="60960"/>
                </a:tc>
                <a:tc>
                  <a:txBody>
                    <a:bodyPr/>
                    <a:lstStyle/>
                    <a:p>
                      <a:endParaRPr lang="he-IL"/>
                    </a:p>
                  </a:txBody>
                  <a:tcPr marL="121920" marR="121920" marT="60960" marB="60960"/>
                </a:tc>
                <a:tc>
                  <a:txBody>
                    <a:bodyPr/>
                    <a:lstStyle/>
                    <a:p>
                      <a:pPr rtl="1"/>
                      <a:endParaRPr lang="he-IL" sz="4300"/>
                    </a:p>
                  </a:txBody>
                  <a:tcPr marL="121920" marR="121920" marT="60960" marB="60960"/>
                </a:tc>
                <a:extLst>
                  <a:ext uri="{0D108BD9-81ED-4DB2-BD59-A6C34878D82A}">
                    <a16:rowId xmlns:a16="http://schemas.microsoft.com/office/drawing/2014/main" val="4276143136"/>
                  </a:ext>
                </a:extLst>
              </a:tr>
              <a:tr h="1422400">
                <a:tc>
                  <a:txBody>
                    <a:bodyPr/>
                    <a:lstStyle/>
                    <a:p>
                      <a:pPr rtl="1"/>
                      <a:endParaRPr lang="he-IL" sz="4300"/>
                    </a:p>
                  </a:txBody>
                  <a:tcPr marL="121920" marR="121920" marT="60960" marB="60960"/>
                </a:tc>
                <a:tc>
                  <a:txBody>
                    <a:bodyPr/>
                    <a:lstStyle/>
                    <a:p>
                      <a:pPr rtl="1"/>
                      <a:endParaRPr lang="he-IL" sz="4300"/>
                    </a:p>
                  </a:txBody>
                  <a:tcPr marL="121920" marR="121920" marT="60960" marB="60960"/>
                </a:tc>
                <a:tc>
                  <a:txBody>
                    <a:bodyPr/>
                    <a:lstStyle/>
                    <a:p>
                      <a:pPr rtl="1"/>
                      <a:r>
                        <a:rPr lang="he-IL" sz="4300" dirty="0"/>
                        <a:t>40%-60%</a:t>
                      </a:r>
                    </a:p>
                  </a:txBody>
                  <a:tcPr marL="121920" marR="121920" marT="60960" marB="60960"/>
                </a:tc>
                <a:tc>
                  <a:txBody>
                    <a:bodyPr/>
                    <a:lstStyle/>
                    <a:p>
                      <a:pPr rtl="1"/>
                      <a:r>
                        <a:rPr lang="he-IL" sz="4300" dirty="0"/>
                        <a:t>11%</a:t>
                      </a:r>
                    </a:p>
                  </a:txBody>
                  <a:tcPr marL="121920" marR="121920" marT="60960" marB="60960"/>
                </a:tc>
                <a:tc>
                  <a:txBody>
                    <a:bodyPr/>
                    <a:lstStyle/>
                    <a:p>
                      <a:endParaRPr lang="he-IL"/>
                    </a:p>
                  </a:txBody>
                  <a:tcPr marL="121920" marR="121920" marT="60960" marB="60960"/>
                </a:tc>
                <a:tc>
                  <a:txBody>
                    <a:bodyPr/>
                    <a:lstStyle/>
                    <a:p>
                      <a:endParaRPr lang="he-IL"/>
                    </a:p>
                  </a:txBody>
                  <a:tcPr marL="121920" marR="121920" marT="60960" marB="60960"/>
                </a:tc>
                <a:tc>
                  <a:txBody>
                    <a:bodyPr/>
                    <a:lstStyle/>
                    <a:p>
                      <a:pPr rtl="1"/>
                      <a:endParaRPr lang="he-IL" sz="4300"/>
                    </a:p>
                  </a:txBody>
                  <a:tcPr marL="121920" marR="121920" marT="60960" marB="60960"/>
                </a:tc>
                <a:extLst>
                  <a:ext uri="{0D108BD9-81ED-4DB2-BD59-A6C34878D82A}">
                    <a16:rowId xmlns:a16="http://schemas.microsoft.com/office/drawing/2014/main" val="397831409"/>
                  </a:ext>
                </a:extLst>
              </a:tr>
              <a:tr h="1422400">
                <a:tc>
                  <a:txBody>
                    <a:bodyPr/>
                    <a:lstStyle/>
                    <a:p>
                      <a:pPr rtl="1"/>
                      <a:endParaRPr lang="he-IL" sz="4300"/>
                    </a:p>
                  </a:txBody>
                  <a:tcPr marL="121920" marR="121920" marT="60960" marB="60960"/>
                </a:tc>
                <a:tc>
                  <a:txBody>
                    <a:bodyPr/>
                    <a:lstStyle/>
                    <a:p>
                      <a:pPr rtl="1"/>
                      <a:endParaRPr lang="he-IL" sz="4300"/>
                    </a:p>
                  </a:txBody>
                  <a:tcPr marL="121920" marR="121920" marT="60960" marB="60960"/>
                </a:tc>
                <a:tc>
                  <a:txBody>
                    <a:bodyPr/>
                    <a:lstStyle/>
                    <a:p>
                      <a:pPr rtl="1"/>
                      <a:r>
                        <a:rPr lang="he-IL" sz="4300" dirty="0"/>
                        <a:t>60%-80%</a:t>
                      </a:r>
                    </a:p>
                  </a:txBody>
                  <a:tcPr marL="121920" marR="121920" marT="60960" marB="60960"/>
                </a:tc>
                <a:tc>
                  <a:txBody>
                    <a:bodyPr/>
                    <a:lstStyle/>
                    <a:p>
                      <a:pPr rtl="1"/>
                      <a:r>
                        <a:rPr lang="he-IL" sz="4300" dirty="0"/>
                        <a:t>15%</a:t>
                      </a:r>
                    </a:p>
                  </a:txBody>
                  <a:tcPr marL="121920" marR="121920" marT="60960" marB="60960"/>
                </a:tc>
                <a:tc>
                  <a:txBody>
                    <a:bodyPr/>
                    <a:lstStyle/>
                    <a:p>
                      <a:endParaRPr lang="he-IL"/>
                    </a:p>
                  </a:txBody>
                  <a:tcPr marL="121920" marR="121920" marT="60960" marB="60960"/>
                </a:tc>
                <a:tc>
                  <a:txBody>
                    <a:bodyPr/>
                    <a:lstStyle/>
                    <a:p>
                      <a:endParaRPr lang="he-IL" dirty="0"/>
                    </a:p>
                  </a:txBody>
                  <a:tcPr marL="121920" marR="121920" marT="60960" marB="60960"/>
                </a:tc>
                <a:tc>
                  <a:txBody>
                    <a:bodyPr/>
                    <a:lstStyle/>
                    <a:p>
                      <a:pPr rtl="1"/>
                      <a:endParaRPr lang="he-IL" sz="4300"/>
                    </a:p>
                  </a:txBody>
                  <a:tcPr marL="121920" marR="121920" marT="60960" marB="60960"/>
                </a:tc>
                <a:extLst>
                  <a:ext uri="{0D108BD9-81ED-4DB2-BD59-A6C34878D82A}">
                    <a16:rowId xmlns:a16="http://schemas.microsoft.com/office/drawing/2014/main" val="2066088745"/>
                  </a:ext>
                </a:extLst>
              </a:tr>
              <a:tr h="1422400">
                <a:tc>
                  <a:txBody>
                    <a:bodyPr/>
                    <a:lstStyle/>
                    <a:p>
                      <a:pPr rtl="1"/>
                      <a:endParaRPr lang="he-IL" sz="4300" dirty="0"/>
                    </a:p>
                  </a:txBody>
                  <a:tcPr marL="121920" marR="121920" marT="60960" marB="60960"/>
                </a:tc>
                <a:tc>
                  <a:txBody>
                    <a:bodyPr/>
                    <a:lstStyle/>
                    <a:p>
                      <a:pPr rtl="1"/>
                      <a:endParaRPr lang="he-IL" sz="4300"/>
                    </a:p>
                  </a:txBody>
                  <a:tcPr marL="121920" marR="121920" marT="60960" marB="60960"/>
                </a:tc>
                <a:tc>
                  <a:txBody>
                    <a:bodyPr/>
                    <a:lstStyle/>
                    <a:p>
                      <a:pPr rtl="1"/>
                      <a:r>
                        <a:rPr lang="he-IL" sz="4300" dirty="0"/>
                        <a:t>מעל 80%</a:t>
                      </a:r>
                    </a:p>
                  </a:txBody>
                  <a:tcPr marL="121920" marR="121920" marT="60960" marB="60960"/>
                </a:tc>
                <a:tc>
                  <a:txBody>
                    <a:bodyPr/>
                    <a:lstStyle/>
                    <a:p>
                      <a:pPr rtl="1"/>
                      <a:r>
                        <a:rPr lang="he-IL" sz="4300" dirty="0"/>
                        <a:t>22%</a:t>
                      </a:r>
                    </a:p>
                  </a:txBody>
                  <a:tcPr marL="121920" marR="121920" marT="60960" marB="60960"/>
                </a:tc>
                <a:tc>
                  <a:txBody>
                    <a:bodyPr/>
                    <a:lstStyle/>
                    <a:p>
                      <a:pPr rtl="1"/>
                      <a:endParaRPr lang="he-IL" sz="4300"/>
                    </a:p>
                  </a:txBody>
                  <a:tcPr marL="121920" marR="121920" marT="60960" marB="60960"/>
                </a:tc>
                <a:tc>
                  <a:txBody>
                    <a:bodyPr/>
                    <a:lstStyle/>
                    <a:p>
                      <a:pPr rtl="1"/>
                      <a:endParaRPr lang="he-IL" sz="4300"/>
                    </a:p>
                  </a:txBody>
                  <a:tcPr marL="121920" marR="121920" marT="60960" marB="60960"/>
                </a:tc>
                <a:tc>
                  <a:txBody>
                    <a:bodyPr/>
                    <a:lstStyle/>
                    <a:p>
                      <a:pPr rtl="1"/>
                      <a:endParaRPr lang="he-IL" sz="4300" dirty="0"/>
                    </a:p>
                  </a:txBody>
                  <a:tcPr marL="121920" marR="121920" marT="60960" marB="60960"/>
                </a:tc>
                <a:extLst>
                  <a:ext uri="{0D108BD9-81ED-4DB2-BD59-A6C34878D82A}">
                    <a16:rowId xmlns:a16="http://schemas.microsoft.com/office/drawing/2014/main" val="1354825975"/>
                  </a:ext>
                </a:extLst>
              </a:tr>
            </a:tbl>
          </a:graphicData>
        </a:graphic>
      </p:graphicFrame>
      <p:sp>
        <p:nvSpPr>
          <p:cNvPr id="9" name="סוגר מסולסל שמאלי 8">
            <a:extLst>
              <a:ext uri="{FF2B5EF4-FFF2-40B4-BE49-F238E27FC236}">
                <a16:creationId xmlns:a16="http://schemas.microsoft.com/office/drawing/2014/main" id="{6EA4C076-5412-5882-1E8B-B7511BF67C2F}"/>
              </a:ext>
            </a:extLst>
          </p:cNvPr>
          <p:cNvSpPr/>
          <p:nvPr/>
        </p:nvSpPr>
        <p:spPr>
          <a:xfrm rot="16200000">
            <a:off x="13321453" y="5169747"/>
            <a:ext cx="1568027" cy="278384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sz="2400"/>
          </a:p>
        </p:txBody>
      </p:sp>
      <p:sp>
        <p:nvSpPr>
          <p:cNvPr id="14" name="סימן כפל 13">
            <a:extLst>
              <a:ext uri="{FF2B5EF4-FFF2-40B4-BE49-F238E27FC236}">
                <a16:creationId xmlns:a16="http://schemas.microsoft.com/office/drawing/2014/main" id="{FBEE165D-9AD0-19D6-DFF0-A2CADACC3225}"/>
              </a:ext>
            </a:extLst>
          </p:cNvPr>
          <p:cNvSpPr/>
          <p:nvPr/>
        </p:nvSpPr>
        <p:spPr>
          <a:xfrm>
            <a:off x="9116907" y="5648960"/>
            <a:ext cx="690880" cy="758613"/>
          </a:xfrm>
          <a:prstGeom prst="mathMultiply">
            <a:avLst/>
          </a:prstGeom>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15" name="שווה ל 14">
            <a:extLst>
              <a:ext uri="{FF2B5EF4-FFF2-40B4-BE49-F238E27FC236}">
                <a16:creationId xmlns:a16="http://schemas.microsoft.com/office/drawing/2014/main" id="{400EBD5E-CD79-595A-979B-DDB6A8E666FE}"/>
              </a:ext>
            </a:extLst>
          </p:cNvPr>
          <p:cNvSpPr/>
          <p:nvPr/>
        </p:nvSpPr>
        <p:spPr>
          <a:xfrm>
            <a:off x="6041813" y="5716693"/>
            <a:ext cx="487680" cy="338667"/>
          </a:xfrm>
          <a:prstGeom prst="mathEqual">
            <a:avLst/>
          </a:prstGeom>
          <a:noFill/>
          <a:ln w="28575">
            <a:solidFill>
              <a:srgbClr val="FF000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solidFill>
                <a:schemeClr val="tx1"/>
              </a:solidFill>
            </a:endParaRPr>
          </a:p>
        </p:txBody>
      </p:sp>
      <p:sp>
        <p:nvSpPr>
          <p:cNvPr id="3" name="שווה ל 2">
            <a:extLst>
              <a:ext uri="{FF2B5EF4-FFF2-40B4-BE49-F238E27FC236}">
                <a16:creationId xmlns:a16="http://schemas.microsoft.com/office/drawing/2014/main" id="{43E4C039-8AE9-1C3F-B444-B7BD06D0DFE8}"/>
              </a:ext>
            </a:extLst>
          </p:cNvPr>
          <p:cNvSpPr/>
          <p:nvPr/>
        </p:nvSpPr>
        <p:spPr>
          <a:xfrm>
            <a:off x="12137813" y="5642187"/>
            <a:ext cx="487680" cy="338667"/>
          </a:xfrm>
          <a:prstGeom prst="mathEqual">
            <a:avLst/>
          </a:prstGeom>
          <a:noFill/>
          <a:ln w="28575">
            <a:solidFill>
              <a:srgbClr val="FF000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solidFill>
                <a:schemeClr val="tx1"/>
              </a:solidFill>
            </a:endParaRPr>
          </a:p>
        </p:txBody>
      </p:sp>
      <p:sp>
        <p:nvSpPr>
          <p:cNvPr id="5" name="סימן כפל 4">
            <a:extLst>
              <a:ext uri="{FF2B5EF4-FFF2-40B4-BE49-F238E27FC236}">
                <a16:creationId xmlns:a16="http://schemas.microsoft.com/office/drawing/2014/main" id="{23A13626-5BFE-12D1-5CF9-4BA5233B87C9}"/>
              </a:ext>
            </a:extLst>
          </p:cNvPr>
          <p:cNvSpPr/>
          <p:nvPr/>
        </p:nvSpPr>
        <p:spPr>
          <a:xfrm>
            <a:off x="7470987" y="5642187"/>
            <a:ext cx="690880" cy="758613"/>
          </a:xfrm>
          <a:prstGeom prst="mathMultiply">
            <a:avLst/>
          </a:prstGeom>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p>
        </p:txBody>
      </p:sp>
      <p:pic>
        <p:nvPicPr>
          <p:cNvPr id="11"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41813"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תמונה 11">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13" name="תמונה 12">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pic>
        <p:nvPicPr>
          <p:cNvPr id="6" name="תמונה 5"/>
          <p:cNvPicPr>
            <a:picLocks noChangeAspect="1"/>
          </p:cNvPicPr>
          <p:nvPr/>
        </p:nvPicPr>
        <p:blipFill rotWithShape="1">
          <a:blip r:embed="rId5">
            <a:extLst>
              <a:ext uri="{28A0092B-C50C-407E-A947-70E740481C1C}">
                <a14:useLocalDpi xmlns:a14="http://schemas.microsoft.com/office/drawing/2010/main" val="0"/>
              </a:ext>
            </a:extLst>
          </a:blip>
          <a:srcRect l="21531" t="11812" r="10142" b="55794"/>
          <a:stretch/>
        </p:blipFill>
        <p:spPr>
          <a:xfrm>
            <a:off x="-938128" y="3594405"/>
            <a:ext cx="16818230" cy="7206018"/>
          </a:xfrm>
          <a:prstGeom prst="rect">
            <a:avLst/>
          </a:prstGeom>
        </p:spPr>
      </p:pic>
    </p:spTree>
    <p:extLst>
      <p:ext uri="{BB962C8B-B14F-4D97-AF65-F5344CB8AC3E}">
        <p14:creationId xmlns:p14="http://schemas.microsoft.com/office/powerpoint/2010/main" val="31415970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E939506-0A86-CF24-65EA-58C22DD22D9B}"/>
              </a:ext>
            </a:extLst>
          </p:cNvPr>
          <p:cNvSpPr>
            <a:spLocks noGrp="1"/>
          </p:cNvSpPr>
          <p:nvPr>
            <p:ph type="title"/>
          </p:nvPr>
        </p:nvSpPr>
        <p:spPr/>
        <p:txBody>
          <a:bodyPr/>
          <a:lstStyle/>
          <a:p>
            <a:pPr algn="ctr"/>
            <a:r>
              <a:rPr lang="he-IL" b="1" dirty="0">
                <a:solidFill>
                  <a:srgbClr val="002060"/>
                </a:solidFill>
              </a:rPr>
              <a:t>שלב ב' – הפיצוי עבור הוצאות שכר ששולמו בתקופה המזכה</a:t>
            </a:r>
          </a:p>
        </p:txBody>
      </p:sp>
      <p:graphicFrame>
        <p:nvGraphicFramePr>
          <p:cNvPr id="4" name="מציין מיקום תוכן 3">
            <a:extLst>
              <a:ext uri="{FF2B5EF4-FFF2-40B4-BE49-F238E27FC236}">
                <a16:creationId xmlns:a16="http://schemas.microsoft.com/office/drawing/2014/main" id="{BA55AE9B-59E8-ED5E-8C88-F480625FD5BB}"/>
              </a:ext>
            </a:extLst>
          </p:cNvPr>
          <p:cNvGraphicFramePr>
            <a:graphicFrameLocks noGrp="1"/>
          </p:cNvGraphicFramePr>
          <p:nvPr>
            <p:ph idx="1"/>
            <p:extLst>
              <p:ext uri="{D42A27DB-BD31-4B8C-83A1-F6EECF244321}">
                <p14:modId xmlns:p14="http://schemas.microsoft.com/office/powerpoint/2010/main" val="2223976667"/>
              </p:ext>
            </p:extLst>
          </p:nvPr>
        </p:nvGraphicFramePr>
        <p:xfrm>
          <a:off x="4727786" y="4232910"/>
          <a:ext cx="10216514" cy="16921480"/>
        </p:xfrm>
        <a:graphic>
          <a:graphicData uri="http://schemas.openxmlformats.org/drawingml/2006/table">
            <a:tbl>
              <a:tblPr rtl="1" firstRow="1" bandRow="1">
                <a:tableStyleId>{5C22544A-7EE6-4342-B048-85BDC9FD1C3A}</a:tableStyleId>
              </a:tblPr>
              <a:tblGrid>
                <a:gridCol w="1459502">
                  <a:extLst>
                    <a:ext uri="{9D8B030D-6E8A-4147-A177-3AD203B41FA5}">
                      <a16:colId xmlns:a16="http://schemas.microsoft.com/office/drawing/2014/main" val="2408102716"/>
                    </a:ext>
                  </a:extLst>
                </a:gridCol>
                <a:gridCol w="1459502">
                  <a:extLst>
                    <a:ext uri="{9D8B030D-6E8A-4147-A177-3AD203B41FA5}">
                      <a16:colId xmlns:a16="http://schemas.microsoft.com/office/drawing/2014/main" val="187620"/>
                    </a:ext>
                  </a:extLst>
                </a:gridCol>
                <a:gridCol w="1459502">
                  <a:extLst>
                    <a:ext uri="{9D8B030D-6E8A-4147-A177-3AD203B41FA5}">
                      <a16:colId xmlns:a16="http://schemas.microsoft.com/office/drawing/2014/main" val="4074526988"/>
                    </a:ext>
                  </a:extLst>
                </a:gridCol>
                <a:gridCol w="1459502">
                  <a:extLst>
                    <a:ext uri="{9D8B030D-6E8A-4147-A177-3AD203B41FA5}">
                      <a16:colId xmlns:a16="http://schemas.microsoft.com/office/drawing/2014/main" val="2496261336"/>
                    </a:ext>
                  </a:extLst>
                </a:gridCol>
                <a:gridCol w="1459502">
                  <a:extLst>
                    <a:ext uri="{9D8B030D-6E8A-4147-A177-3AD203B41FA5}">
                      <a16:colId xmlns:a16="http://schemas.microsoft.com/office/drawing/2014/main" val="3541126978"/>
                    </a:ext>
                  </a:extLst>
                </a:gridCol>
                <a:gridCol w="1459502">
                  <a:extLst>
                    <a:ext uri="{9D8B030D-6E8A-4147-A177-3AD203B41FA5}">
                      <a16:colId xmlns:a16="http://schemas.microsoft.com/office/drawing/2014/main" val="3322288337"/>
                    </a:ext>
                  </a:extLst>
                </a:gridCol>
                <a:gridCol w="1459502">
                  <a:extLst>
                    <a:ext uri="{9D8B030D-6E8A-4147-A177-3AD203B41FA5}">
                      <a16:colId xmlns:a16="http://schemas.microsoft.com/office/drawing/2014/main" val="2226718687"/>
                    </a:ext>
                  </a:extLst>
                </a:gridCol>
              </a:tblGrid>
              <a:tr h="9225280">
                <a:tc>
                  <a:txBody>
                    <a:bodyPr/>
                    <a:lstStyle/>
                    <a:p>
                      <a:pPr rtl="1"/>
                      <a:r>
                        <a:rPr lang="he-IL" sz="4300" dirty="0"/>
                        <a:t>מחזור העסקאות</a:t>
                      </a:r>
                    </a:p>
                    <a:p>
                      <a:pPr rtl="1"/>
                      <a:r>
                        <a:rPr lang="he-IL" sz="4300" dirty="0" smtClean="0"/>
                        <a:t>השנתי</a:t>
                      </a:r>
                      <a:endParaRPr lang="he-IL" sz="4300" dirty="0"/>
                    </a:p>
                  </a:txBody>
                  <a:tcPr marL="121920" marR="121920" marT="60960" marB="60960"/>
                </a:tc>
                <a:tc>
                  <a:txBody>
                    <a:bodyPr/>
                    <a:lstStyle/>
                    <a:p>
                      <a:pPr rtl="1"/>
                      <a:endParaRPr lang="he-IL" sz="4300" dirty="0"/>
                    </a:p>
                  </a:txBody>
                  <a:tcPr marL="121920" marR="121920" marT="60960" marB="60960"/>
                </a:tc>
                <a:tc>
                  <a:txBody>
                    <a:bodyPr/>
                    <a:lstStyle/>
                    <a:p>
                      <a:pPr rtl="1"/>
                      <a:r>
                        <a:rPr lang="he-IL" sz="4300" dirty="0"/>
                        <a:t>שעור הירידה</a:t>
                      </a:r>
                    </a:p>
                  </a:txBody>
                  <a:tcPr marL="121920" marR="121920" marT="60960" marB="60960"/>
                </a:tc>
                <a:tc>
                  <a:txBody>
                    <a:bodyPr/>
                    <a:lstStyle/>
                    <a:p>
                      <a:pPr rtl="1"/>
                      <a:r>
                        <a:rPr lang="he-IL" sz="4300" dirty="0"/>
                        <a:t>מקדם ההוצאות הקבועות</a:t>
                      </a:r>
                    </a:p>
                  </a:txBody>
                  <a:tcPr marL="121920" marR="121920" marT="60960" marB="60960"/>
                </a:tc>
                <a:tc>
                  <a:txBody>
                    <a:bodyPr/>
                    <a:lstStyle/>
                    <a:p>
                      <a:endParaRPr lang="he-IL" dirty="0"/>
                    </a:p>
                  </a:txBody>
                  <a:tcPr marL="121920" marR="121920" marT="60960" marB="60960"/>
                </a:tc>
                <a:tc>
                  <a:txBody>
                    <a:bodyPr/>
                    <a:lstStyle/>
                    <a:p>
                      <a:endParaRPr lang="he-IL"/>
                    </a:p>
                  </a:txBody>
                  <a:tcPr marL="121920" marR="121920" marT="60960" marB="60960"/>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4300" dirty="0"/>
                        <a:t>סכום הפיצוי בסיום שלב ב</a:t>
                      </a:r>
                    </a:p>
                    <a:p>
                      <a:pPr rtl="1"/>
                      <a:endParaRPr lang="he-IL" sz="4300" dirty="0"/>
                    </a:p>
                  </a:txBody>
                  <a:tcPr marL="121920" marR="121920" marT="60960" marB="60960"/>
                </a:tc>
                <a:extLst>
                  <a:ext uri="{0D108BD9-81ED-4DB2-BD59-A6C34878D82A}">
                    <a16:rowId xmlns:a16="http://schemas.microsoft.com/office/drawing/2014/main" val="3991999452"/>
                  </a:ext>
                </a:extLst>
              </a:tr>
              <a:tr h="2072640">
                <a:tc>
                  <a:txBody>
                    <a:bodyPr/>
                    <a:lstStyle/>
                    <a:p>
                      <a:pPr rtl="1"/>
                      <a:endParaRPr lang="he-IL" sz="4300" dirty="0"/>
                    </a:p>
                  </a:txBody>
                  <a:tcPr marL="121920" marR="121920" marT="60960" marB="60960"/>
                </a:tc>
                <a:tc>
                  <a:txBody>
                    <a:bodyPr/>
                    <a:lstStyle/>
                    <a:p>
                      <a:pPr rtl="1"/>
                      <a:endParaRPr lang="he-IL" sz="4300"/>
                    </a:p>
                  </a:txBody>
                  <a:tcPr marL="121920" marR="121920" marT="60960" marB="60960"/>
                </a:tc>
                <a:tc>
                  <a:txBody>
                    <a:bodyPr/>
                    <a:lstStyle/>
                    <a:p>
                      <a:pPr rtl="1"/>
                      <a:r>
                        <a:rPr lang="he-IL" sz="4300" dirty="0"/>
                        <a:t>25% - 40%</a:t>
                      </a:r>
                    </a:p>
                  </a:txBody>
                  <a:tcPr marL="121920" marR="121920" marT="60960" marB="60960"/>
                </a:tc>
                <a:tc>
                  <a:txBody>
                    <a:bodyPr/>
                    <a:lstStyle/>
                    <a:p>
                      <a:pPr rtl="1"/>
                      <a:r>
                        <a:rPr lang="he-IL" sz="4300" dirty="0"/>
                        <a:t>7%</a:t>
                      </a:r>
                    </a:p>
                  </a:txBody>
                  <a:tcPr marL="121920" marR="121920" marT="60960" marB="60960"/>
                </a:tc>
                <a:tc>
                  <a:txBody>
                    <a:bodyPr/>
                    <a:lstStyle/>
                    <a:p>
                      <a:endParaRPr lang="he-IL"/>
                    </a:p>
                  </a:txBody>
                  <a:tcPr marL="121920" marR="121920" marT="60960" marB="60960"/>
                </a:tc>
                <a:tc>
                  <a:txBody>
                    <a:bodyPr/>
                    <a:lstStyle/>
                    <a:p>
                      <a:endParaRPr lang="he-IL"/>
                    </a:p>
                  </a:txBody>
                  <a:tcPr marL="121920" marR="121920" marT="60960" marB="60960"/>
                </a:tc>
                <a:tc>
                  <a:txBody>
                    <a:bodyPr/>
                    <a:lstStyle/>
                    <a:p>
                      <a:pPr rtl="1"/>
                      <a:endParaRPr lang="he-IL" sz="4300"/>
                    </a:p>
                  </a:txBody>
                  <a:tcPr marL="121920" marR="121920" marT="60960" marB="60960"/>
                </a:tc>
                <a:extLst>
                  <a:ext uri="{0D108BD9-81ED-4DB2-BD59-A6C34878D82A}">
                    <a16:rowId xmlns:a16="http://schemas.microsoft.com/office/drawing/2014/main" val="4276143136"/>
                  </a:ext>
                </a:extLst>
              </a:tr>
              <a:tr h="1422400">
                <a:tc>
                  <a:txBody>
                    <a:bodyPr/>
                    <a:lstStyle/>
                    <a:p>
                      <a:pPr rtl="1"/>
                      <a:endParaRPr lang="he-IL" sz="4300"/>
                    </a:p>
                  </a:txBody>
                  <a:tcPr marL="121920" marR="121920" marT="60960" marB="60960"/>
                </a:tc>
                <a:tc>
                  <a:txBody>
                    <a:bodyPr/>
                    <a:lstStyle/>
                    <a:p>
                      <a:pPr rtl="1"/>
                      <a:endParaRPr lang="he-IL" sz="4300"/>
                    </a:p>
                  </a:txBody>
                  <a:tcPr marL="121920" marR="121920" marT="60960" marB="60960"/>
                </a:tc>
                <a:tc>
                  <a:txBody>
                    <a:bodyPr/>
                    <a:lstStyle/>
                    <a:p>
                      <a:pPr rtl="1"/>
                      <a:r>
                        <a:rPr lang="he-IL" sz="4300" dirty="0"/>
                        <a:t>40%-60%</a:t>
                      </a:r>
                    </a:p>
                  </a:txBody>
                  <a:tcPr marL="121920" marR="121920" marT="60960" marB="60960"/>
                </a:tc>
                <a:tc>
                  <a:txBody>
                    <a:bodyPr/>
                    <a:lstStyle/>
                    <a:p>
                      <a:pPr rtl="1"/>
                      <a:r>
                        <a:rPr lang="he-IL" sz="4300" dirty="0"/>
                        <a:t>11%</a:t>
                      </a:r>
                    </a:p>
                  </a:txBody>
                  <a:tcPr marL="121920" marR="121920" marT="60960" marB="60960"/>
                </a:tc>
                <a:tc>
                  <a:txBody>
                    <a:bodyPr/>
                    <a:lstStyle/>
                    <a:p>
                      <a:endParaRPr lang="he-IL"/>
                    </a:p>
                  </a:txBody>
                  <a:tcPr marL="121920" marR="121920" marT="60960" marB="60960"/>
                </a:tc>
                <a:tc>
                  <a:txBody>
                    <a:bodyPr/>
                    <a:lstStyle/>
                    <a:p>
                      <a:endParaRPr lang="he-IL"/>
                    </a:p>
                  </a:txBody>
                  <a:tcPr marL="121920" marR="121920" marT="60960" marB="60960"/>
                </a:tc>
                <a:tc>
                  <a:txBody>
                    <a:bodyPr/>
                    <a:lstStyle/>
                    <a:p>
                      <a:pPr rtl="1"/>
                      <a:endParaRPr lang="he-IL" sz="4300"/>
                    </a:p>
                  </a:txBody>
                  <a:tcPr marL="121920" marR="121920" marT="60960" marB="60960"/>
                </a:tc>
                <a:extLst>
                  <a:ext uri="{0D108BD9-81ED-4DB2-BD59-A6C34878D82A}">
                    <a16:rowId xmlns:a16="http://schemas.microsoft.com/office/drawing/2014/main" val="397831409"/>
                  </a:ext>
                </a:extLst>
              </a:tr>
              <a:tr h="1422400">
                <a:tc>
                  <a:txBody>
                    <a:bodyPr/>
                    <a:lstStyle/>
                    <a:p>
                      <a:pPr rtl="1"/>
                      <a:endParaRPr lang="he-IL" sz="4300"/>
                    </a:p>
                  </a:txBody>
                  <a:tcPr marL="121920" marR="121920" marT="60960" marB="60960"/>
                </a:tc>
                <a:tc>
                  <a:txBody>
                    <a:bodyPr/>
                    <a:lstStyle/>
                    <a:p>
                      <a:pPr rtl="1"/>
                      <a:endParaRPr lang="he-IL" sz="4300"/>
                    </a:p>
                  </a:txBody>
                  <a:tcPr marL="121920" marR="121920" marT="60960" marB="60960"/>
                </a:tc>
                <a:tc>
                  <a:txBody>
                    <a:bodyPr/>
                    <a:lstStyle/>
                    <a:p>
                      <a:pPr rtl="1"/>
                      <a:r>
                        <a:rPr lang="he-IL" sz="4300" dirty="0"/>
                        <a:t>60%-80%</a:t>
                      </a:r>
                    </a:p>
                  </a:txBody>
                  <a:tcPr marL="121920" marR="121920" marT="60960" marB="60960"/>
                </a:tc>
                <a:tc>
                  <a:txBody>
                    <a:bodyPr/>
                    <a:lstStyle/>
                    <a:p>
                      <a:pPr rtl="1"/>
                      <a:r>
                        <a:rPr lang="he-IL" sz="4300" dirty="0"/>
                        <a:t>15%</a:t>
                      </a:r>
                    </a:p>
                  </a:txBody>
                  <a:tcPr marL="121920" marR="121920" marT="60960" marB="60960"/>
                </a:tc>
                <a:tc>
                  <a:txBody>
                    <a:bodyPr/>
                    <a:lstStyle/>
                    <a:p>
                      <a:endParaRPr lang="he-IL"/>
                    </a:p>
                  </a:txBody>
                  <a:tcPr marL="121920" marR="121920" marT="60960" marB="60960"/>
                </a:tc>
                <a:tc>
                  <a:txBody>
                    <a:bodyPr/>
                    <a:lstStyle/>
                    <a:p>
                      <a:endParaRPr lang="he-IL" dirty="0"/>
                    </a:p>
                  </a:txBody>
                  <a:tcPr marL="121920" marR="121920" marT="60960" marB="60960"/>
                </a:tc>
                <a:tc>
                  <a:txBody>
                    <a:bodyPr/>
                    <a:lstStyle/>
                    <a:p>
                      <a:pPr rtl="1"/>
                      <a:endParaRPr lang="he-IL" sz="4300"/>
                    </a:p>
                  </a:txBody>
                  <a:tcPr marL="121920" marR="121920" marT="60960" marB="60960"/>
                </a:tc>
                <a:extLst>
                  <a:ext uri="{0D108BD9-81ED-4DB2-BD59-A6C34878D82A}">
                    <a16:rowId xmlns:a16="http://schemas.microsoft.com/office/drawing/2014/main" val="2066088745"/>
                  </a:ext>
                </a:extLst>
              </a:tr>
              <a:tr h="1422400">
                <a:tc>
                  <a:txBody>
                    <a:bodyPr/>
                    <a:lstStyle/>
                    <a:p>
                      <a:pPr rtl="1"/>
                      <a:endParaRPr lang="he-IL" sz="4300" dirty="0"/>
                    </a:p>
                  </a:txBody>
                  <a:tcPr marL="121920" marR="121920" marT="60960" marB="60960"/>
                </a:tc>
                <a:tc>
                  <a:txBody>
                    <a:bodyPr/>
                    <a:lstStyle/>
                    <a:p>
                      <a:pPr rtl="1"/>
                      <a:endParaRPr lang="he-IL" sz="4300"/>
                    </a:p>
                  </a:txBody>
                  <a:tcPr marL="121920" marR="121920" marT="60960" marB="60960"/>
                </a:tc>
                <a:tc>
                  <a:txBody>
                    <a:bodyPr/>
                    <a:lstStyle/>
                    <a:p>
                      <a:pPr rtl="1"/>
                      <a:r>
                        <a:rPr lang="he-IL" sz="4300" dirty="0"/>
                        <a:t>מעל 80%</a:t>
                      </a:r>
                    </a:p>
                  </a:txBody>
                  <a:tcPr marL="121920" marR="121920" marT="60960" marB="60960"/>
                </a:tc>
                <a:tc>
                  <a:txBody>
                    <a:bodyPr/>
                    <a:lstStyle/>
                    <a:p>
                      <a:pPr rtl="1"/>
                      <a:r>
                        <a:rPr lang="he-IL" sz="4300" dirty="0"/>
                        <a:t>22%</a:t>
                      </a:r>
                    </a:p>
                  </a:txBody>
                  <a:tcPr marL="121920" marR="121920" marT="60960" marB="60960"/>
                </a:tc>
                <a:tc>
                  <a:txBody>
                    <a:bodyPr/>
                    <a:lstStyle/>
                    <a:p>
                      <a:pPr rtl="1"/>
                      <a:endParaRPr lang="he-IL" sz="4300"/>
                    </a:p>
                  </a:txBody>
                  <a:tcPr marL="121920" marR="121920" marT="60960" marB="60960"/>
                </a:tc>
                <a:tc>
                  <a:txBody>
                    <a:bodyPr/>
                    <a:lstStyle/>
                    <a:p>
                      <a:pPr rtl="1"/>
                      <a:endParaRPr lang="he-IL" sz="4300"/>
                    </a:p>
                  </a:txBody>
                  <a:tcPr marL="121920" marR="121920" marT="60960" marB="60960"/>
                </a:tc>
                <a:tc>
                  <a:txBody>
                    <a:bodyPr/>
                    <a:lstStyle/>
                    <a:p>
                      <a:pPr rtl="1"/>
                      <a:endParaRPr lang="he-IL" sz="4300" dirty="0"/>
                    </a:p>
                  </a:txBody>
                  <a:tcPr marL="121920" marR="121920" marT="60960" marB="60960"/>
                </a:tc>
                <a:extLst>
                  <a:ext uri="{0D108BD9-81ED-4DB2-BD59-A6C34878D82A}">
                    <a16:rowId xmlns:a16="http://schemas.microsoft.com/office/drawing/2014/main" val="1354825975"/>
                  </a:ext>
                </a:extLst>
              </a:tr>
            </a:tbl>
          </a:graphicData>
        </a:graphic>
      </p:graphicFrame>
      <p:sp>
        <p:nvSpPr>
          <p:cNvPr id="14" name="סימן כפל 13">
            <a:extLst>
              <a:ext uri="{FF2B5EF4-FFF2-40B4-BE49-F238E27FC236}">
                <a16:creationId xmlns:a16="http://schemas.microsoft.com/office/drawing/2014/main" id="{FBEE165D-9AD0-19D6-DFF0-A2CADACC3225}"/>
              </a:ext>
            </a:extLst>
          </p:cNvPr>
          <p:cNvSpPr/>
          <p:nvPr/>
        </p:nvSpPr>
        <p:spPr>
          <a:xfrm>
            <a:off x="9116907" y="5648960"/>
            <a:ext cx="690880" cy="758613"/>
          </a:xfrm>
          <a:prstGeom prst="mathMultiply">
            <a:avLst/>
          </a:prstGeom>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p>
        </p:txBody>
      </p:sp>
      <p:sp>
        <p:nvSpPr>
          <p:cNvPr id="15" name="שווה ל 14">
            <a:extLst>
              <a:ext uri="{FF2B5EF4-FFF2-40B4-BE49-F238E27FC236}">
                <a16:creationId xmlns:a16="http://schemas.microsoft.com/office/drawing/2014/main" id="{400EBD5E-CD79-595A-979B-DDB6A8E666FE}"/>
              </a:ext>
            </a:extLst>
          </p:cNvPr>
          <p:cNvSpPr/>
          <p:nvPr/>
        </p:nvSpPr>
        <p:spPr>
          <a:xfrm>
            <a:off x="6041813" y="5716693"/>
            <a:ext cx="487680" cy="338667"/>
          </a:xfrm>
          <a:prstGeom prst="mathEqual">
            <a:avLst/>
          </a:prstGeom>
          <a:noFill/>
          <a:ln w="28575">
            <a:solidFill>
              <a:srgbClr val="FF000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solidFill>
                <a:schemeClr val="tx1"/>
              </a:solidFill>
            </a:endParaRPr>
          </a:p>
        </p:txBody>
      </p:sp>
      <p:sp>
        <p:nvSpPr>
          <p:cNvPr id="3" name="שווה ל 2">
            <a:extLst>
              <a:ext uri="{FF2B5EF4-FFF2-40B4-BE49-F238E27FC236}">
                <a16:creationId xmlns:a16="http://schemas.microsoft.com/office/drawing/2014/main" id="{43E4C039-8AE9-1C3F-B444-B7BD06D0DFE8}"/>
              </a:ext>
            </a:extLst>
          </p:cNvPr>
          <p:cNvSpPr/>
          <p:nvPr/>
        </p:nvSpPr>
        <p:spPr>
          <a:xfrm>
            <a:off x="12137813" y="5642187"/>
            <a:ext cx="487680" cy="338667"/>
          </a:xfrm>
          <a:prstGeom prst="mathEqual">
            <a:avLst/>
          </a:prstGeom>
          <a:noFill/>
          <a:ln w="28575">
            <a:solidFill>
              <a:srgbClr val="FF0000">
                <a:alpha val="95000"/>
              </a:srgbClr>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solidFill>
                <a:schemeClr val="tx1"/>
              </a:solidFill>
            </a:endParaRPr>
          </a:p>
        </p:txBody>
      </p:sp>
      <p:sp>
        <p:nvSpPr>
          <p:cNvPr id="5" name="סימן כפל 4">
            <a:extLst>
              <a:ext uri="{FF2B5EF4-FFF2-40B4-BE49-F238E27FC236}">
                <a16:creationId xmlns:a16="http://schemas.microsoft.com/office/drawing/2014/main" id="{23A13626-5BFE-12D1-5CF9-4BA5233B87C9}"/>
              </a:ext>
            </a:extLst>
          </p:cNvPr>
          <p:cNvSpPr/>
          <p:nvPr/>
        </p:nvSpPr>
        <p:spPr>
          <a:xfrm>
            <a:off x="7470987" y="5642187"/>
            <a:ext cx="690880" cy="758613"/>
          </a:xfrm>
          <a:prstGeom prst="mathMultiply">
            <a:avLst/>
          </a:prstGeom>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sz="2400"/>
          </a:p>
        </p:txBody>
      </p:sp>
      <p:pic>
        <p:nvPicPr>
          <p:cNvPr id="11"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41813"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תמונה 11">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13" name="תמונה 12">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pic>
        <p:nvPicPr>
          <p:cNvPr id="6" name="תמונה 5"/>
          <p:cNvPicPr>
            <a:picLocks noChangeAspect="1"/>
          </p:cNvPicPr>
          <p:nvPr/>
        </p:nvPicPr>
        <p:blipFill rotWithShape="1">
          <a:blip r:embed="rId5">
            <a:extLst>
              <a:ext uri="{28A0092B-C50C-407E-A947-70E740481C1C}">
                <a14:useLocalDpi xmlns:a14="http://schemas.microsoft.com/office/drawing/2010/main" val="0"/>
              </a:ext>
            </a:extLst>
          </a:blip>
          <a:srcRect l="21531" t="11812" r="10142" b="55794"/>
          <a:stretch/>
        </p:blipFill>
        <p:spPr>
          <a:xfrm>
            <a:off x="-938128" y="3594405"/>
            <a:ext cx="16076528" cy="7206018"/>
          </a:xfrm>
          <a:prstGeom prst="rect">
            <a:avLst/>
          </a:prstGeom>
        </p:spPr>
      </p:pic>
      <p:pic>
        <p:nvPicPr>
          <p:cNvPr id="7" name="תמונה 6"/>
          <p:cNvPicPr>
            <a:picLocks noChangeAspect="1"/>
          </p:cNvPicPr>
          <p:nvPr/>
        </p:nvPicPr>
        <p:blipFill rotWithShape="1">
          <a:blip r:embed="rId5">
            <a:extLst>
              <a:ext uri="{28A0092B-C50C-407E-A947-70E740481C1C}">
                <a14:useLocalDpi xmlns:a14="http://schemas.microsoft.com/office/drawing/2010/main" val="0"/>
              </a:ext>
            </a:extLst>
          </a:blip>
          <a:srcRect l="25367" t="-1651" r="-3503" b="65580"/>
          <a:stretch/>
        </p:blipFill>
        <p:spPr>
          <a:xfrm>
            <a:off x="600139" y="3075745"/>
            <a:ext cx="17155598" cy="7522982"/>
          </a:xfrm>
          <a:prstGeom prst="rect">
            <a:avLst/>
          </a:prstGeom>
        </p:spPr>
      </p:pic>
    </p:spTree>
    <p:extLst>
      <p:ext uri="{BB962C8B-B14F-4D97-AF65-F5344CB8AC3E}">
        <p14:creationId xmlns:p14="http://schemas.microsoft.com/office/powerpoint/2010/main" val="7177021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350E6F3-3435-CAA2-D4C8-31FF7F2812D0}"/>
              </a:ext>
            </a:extLst>
          </p:cNvPr>
          <p:cNvSpPr>
            <a:spLocks noGrp="1"/>
          </p:cNvSpPr>
          <p:nvPr>
            <p:ph type="title"/>
          </p:nvPr>
        </p:nvSpPr>
        <p:spPr/>
        <p:txBody>
          <a:bodyPr/>
          <a:lstStyle/>
          <a:p>
            <a:pPr algn="ctr"/>
            <a:r>
              <a:rPr lang="he-IL" b="1" dirty="0">
                <a:solidFill>
                  <a:srgbClr val="002060"/>
                </a:solidFill>
              </a:rPr>
              <a:t>סיכום שלב א' ושלב ב'</a:t>
            </a:r>
          </a:p>
        </p:txBody>
      </p:sp>
      <p:sp>
        <p:nvSpPr>
          <p:cNvPr id="3" name="מציין מיקום תוכן 2">
            <a:extLst>
              <a:ext uri="{FF2B5EF4-FFF2-40B4-BE49-F238E27FC236}">
                <a16:creationId xmlns:a16="http://schemas.microsoft.com/office/drawing/2014/main" id="{BD3B9574-E6AD-9696-BE20-B62D9BACA7C4}"/>
              </a:ext>
            </a:extLst>
          </p:cNvPr>
          <p:cNvSpPr>
            <a:spLocks noGrp="1"/>
          </p:cNvSpPr>
          <p:nvPr>
            <p:ph idx="1"/>
          </p:nvPr>
        </p:nvSpPr>
        <p:spPr>
          <a:xfrm>
            <a:off x="1117600" y="3245556"/>
            <a:ext cx="13840346" cy="7735712"/>
          </a:xfrm>
        </p:spPr>
        <p:txBody>
          <a:bodyPr>
            <a:normAutofit fontScale="85000" lnSpcReduction="20000"/>
          </a:bodyPr>
          <a:lstStyle/>
          <a:p>
            <a:pPr marL="0" indent="0">
              <a:buNone/>
            </a:pPr>
            <a:r>
              <a:rPr lang="he-IL" b="1" dirty="0"/>
              <a:t>"הוצאות מזכות" - ההוצאות הקבועות בתוספת חלק השכר המזכה, </a:t>
            </a:r>
          </a:p>
          <a:p>
            <a:pPr marL="0" indent="0">
              <a:buNone/>
            </a:pPr>
            <a:endParaRPr lang="he-IL" dirty="0"/>
          </a:p>
          <a:p>
            <a:pPr marL="0" indent="0">
              <a:buNone/>
            </a:pPr>
            <a:r>
              <a:rPr lang="he-IL" dirty="0"/>
              <a:t>והכול עד לסכום כמפורט להלן, לפי העניין:</a:t>
            </a:r>
          </a:p>
          <a:p>
            <a:pPr marL="0" indent="0">
              <a:buNone/>
            </a:pPr>
            <a:r>
              <a:rPr lang="he-IL" dirty="0"/>
              <a:t>(1)      לעניין ניזוק שמחזור עסקאותיו בשנת הבסיס אינו עולה על 100מיליון שקלים חדשים – 600 אלף שקלים חדשים;</a:t>
            </a:r>
          </a:p>
          <a:p>
            <a:pPr marL="0" indent="0">
              <a:buNone/>
            </a:pPr>
            <a:r>
              <a:rPr lang="he-IL" dirty="0"/>
              <a:t>(2)      לעניין ניזוק שמחזור עסקאותיו בשנת הבסיס עולה על  100מיליון שקלים חדשים ואינו עולה על 300 מיליון שקלים חדשים - 600אלף שקלים חדשים בתוספת 0.3% מחלק מחזור עסקאותיו בשנת הבסיס העולה על 100 מיליון שקלים חדשים;</a:t>
            </a:r>
          </a:p>
          <a:p>
            <a:pPr marL="0" indent="0">
              <a:buNone/>
            </a:pPr>
            <a:r>
              <a:rPr lang="he-IL" dirty="0"/>
              <a:t>(3)      לעניין ניזוק שמחזור עסקאותיו בשנת הבסיס עולה על 300 מיליון שקלים חדשים ואינו עולה על 400מיליון שקלים חדשים - 1.2 מיליון שקלים חדשים;"</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5141793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B510F6-40D4-7913-EA36-1CA1DD321092}"/>
              </a:ext>
            </a:extLst>
          </p:cNvPr>
          <p:cNvSpPr>
            <a:spLocks noGrp="1"/>
          </p:cNvSpPr>
          <p:nvPr>
            <p:ph type="title"/>
          </p:nvPr>
        </p:nvSpPr>
        <p:spPr/>
        <p:txBody>
          <a:bodyPr/>
          <a:lstStyle/>
          <a:p>
            <a:pPr algn="ctr"/>
            <a:r>
              <a:rPr lang="he-IL" b="1" dirty="0">
                <a:solidFill>
                  <a:srgbClr val="002060"/>
                </a:solidFill>
              </a:rPr>
              <a:t>מחזור עסקאות עד 300,000 ש"ח</a:t>
            </a:r>
          </a:p>
        </p:txBody>
      </p:sp>
      <p:sp>
        <p:nvSpPr>
          <p:cNvPr id="3" name="מציין מיקום תוכן 2">
            <a:extLst>
              <a:ext uri="{FF2B5EF4-FFF2-40B4-BE49-F238E27FC236}">
                <a16:creationId xmlns:a16="http://schemas.microsoft.com/office/drawing/2014/main" id="{0F4E3AC8-00ED-6A85-87BA-2651C0DA2210}"/>
              </a:ext>
            </a:extLst>
          </p:cNvPr>
          <p:cNvSpPr>
            <a:spLocks noGrp="1"/>
          </p:cNvSpPr>
          <p:nvPr>
            <p:ph idx="1"/>
          </p:nvPr>
        </p:nvSpPr>
        <p:spPr/>
        <p:txBody>
          <a:bodyPr>
            <a:normAutofit fontScale="55000" lnSpcReduction="20000"/>
          </a:bodyPr>
          <a:lstStyle/>
          <a:p>
            <a:pPr marL="0" indent="0">
              <a:buNone/>
            </a:pPr>
            <a:endParaRPr lang="he-IL" dirty="0"/>
          </a:p>
          <a:p>
            <a:r>
              <a:rPr lang="he-IL" dirty="0"/>
              <a:t>"(ב)     ניזוק שמחזור עסקאותיו בשנת הבסיס עלה על 12אלף שקלים חדשים ולא עלה על 300אלף שקלים חדשים, זכאי לפיצויים בסכום כמפורט בפסקאות שלהלן, לפי העניין, בעד נזק עקיף שנגרם לו במהלך התקופה הקובעת, ובלבד שמתקיימים לגביו התנאים הקבועים בפסקאות (2) עד (6) בסעיף קטן (א):</a:t>
            </a:r>
          </a:p>
          <a:p>
            <a:r>
              <a:rPr lang="he-IL" dirty="0"/>
              <a:t>(1)      לעניין ניזוק שמחזור עסקאותיו בשנת הבסיס אינו עולה על 50אלף שקלים חדשים - סכום של 1,750שקלים חדשים;</a:t>
            </a:r>
          </a:p>
          <a:p>
            <a:r>
              <a:rPr lang="he-IL" dirty="0"/>
              <a:t>(2)      לעניין ניזוק שמחזור עסקאותיו בשנת הבסיס עולה על 50אלף שקלים חדשים אך אינו עולה על 90אלף שקלים חדשים - סכום של 3,150שקלים חדשים;</a:t>
            </a:r>
          </a:p>
          <a:p>
            <a:r>
              <a:rPr lang="he-IL" dirty="0"/>
              <a:t>(3)      לעניין ניזוק שמחזור עסקאותיו בשנת הבסיס עולה על 90אלף שקלים חדשים אך אינו עולה על 107אלף שקלים חדשים - סכום של 4,200 שקלים חדשים;</a:t>
            </a:r>
          </a:p>
          <a:p>
            <a:r>
              <a:rPr lang="he-IL" dirty="0"/>
              <a:t>(4)      לעניין ניזוק שמחזור עסקאותיו בשנת הבסיס עולה על 107אלף שקלים חדשים אך אינו עולה על 150אלף שקלים חדשים - סכום של 2,650שקלים חדשים מוכפל במקדם הנזק;</a:t>
            </a:r>
          </a:p>
          <a:p>
            <a:r>
              <a:rPr lang="he-IL" dirty="0"/>
              <a:t>(5)     לעניין ניזוק שמחזור עסקאותיו לשנת הבסיס עולה על 150אלף שקלים חדשים אך אינו עולה על 200אלף שקלים חדשים - סכום של 3,125שקלים חדשים מוכפל במקדם הנזק;</a:t>
            </a:r>
          </a:p>
          <a:p>
            <a:r>
              <a:rPr lang="he-IL" dirty="0"/>
              <a:t>(6)     לעניין ניזוק שמחזור עסקאותיו לשנת הבסיס עולה על 200אלף שקלים חדשים אך אינו עולה על 250אלף שקלים חדשים - סכום של 4,000שקלים חדשים מוכפל במקדם הנזק;</a:t>
            </a:r>
          </a:p>
          <a:p>
            <a:r>
              <a:rPr lang="he-IL" dirty="0"/>
              <a:t>(7)     לעניין ניזוק שמחזור עסקאותיו לשנת הבסיס עולה על 250אלף שקלים חדשים אך אינו עולה על 300אלף שקלים חדשים - סכום של 4,675שקלים חדשים מוכפל במקדם </a:t>
            </a:r>
            <a:r>
              <a:rPr lang="he-IL" dirty="0" err="1"/>
              <a:t>הנז</a:t>
            </a:r>
            <a:r>
              <a:rPr lang="he-IL" dirty="0"/>
              <a:t>"</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5486169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6B05AE-5484-445E-9CCD-C6CF94BB4933}"/>
              </a:ext>
            </a:extLst>
          </p:cNvPr>
          <p:cNvSpPr>
            <a:spLocks noGrp="1"/>
          </p:cNvSpPr>
          <p:nvPr>
            <p:ph type="title"/>
          </p:nvPr>
        </p:nvSpPr>
        <p:spPr/>
        <p:txBody>
          <a:bodyPr/>
          <a:lstStyle/>
          <a:p>
            <a:pPr algn="ctr"/>
            <a:r>
              <a:rPr lang="he-IL" b="1" dirty="0">
                <a:solidFill>
                  <a:srgbClr val="002060"/>
                </a:solidFill>
              </a:rPr>
              <a:t>האם מוסד ציבורי </a:t>
            </a:r>
            <a:r>
              <a:rPr lang="he-IL" b="1" dirty="0" smtClean="0">
                <a:solidFill>
                  <a:srgbClr val="002060"/>
                </a:solidFill>
              </a:rPr>
              <a:t/>
            </a:r>
            <a:br>
              <a:rPr lang="he-IL" b="1" dirty="0" smtClean="0">
                <a:solidFill>
                  <a:srgbClr val="002060"/>
                </a:solidFill>
              </a:rPr>
            </a:br>
            <a:r>
              <a:rPr lang="he-IL" b="1" dirty="0" smtClean="0">
                <a:solidFill>
                  <a:srgbClr val="002060"/>
                </a:solidFill>
              </a:rPr>
              <a:t>שאינו </a:t>
            </a:r>
            <a:r>
              <a:rPr lang="he-IL" b="1" dirty="0">
                <a:solidFill>
                  <a:srgbClr val="002060"/>
                </a:solidFill>
              </a:rPr>
              <a:t>זכאי – זכאי </a:t>
            </a:r>
            <a:r>
              <a:rPr lang="he-IL" b="1" dirty="0" smtClean="0">
                <a:solidFill>
                  <a:srgbClr val="002060"/>
                </a:solidFill>
              </a:rPr>
              <a:t>לפיצוי ?</a:t>
            </a:r>
            <a:endParaRPr lang="he-IL" b="1" dirty="0">
              <a:solidFill>
                <a:srgbClr val="002060"/>
              </a:solidFill>
            </a:endParaRPr>
          </a:p>
        </p:txBody>
      </p:sp>
      <p:sp>
        <p:nvSpPr>
          <p:cNvPr id="3" name="מציין מיקום תוכן 2">
            <a:extLst>
              <a:ext uri="{FF2B5EF4-FFF2-40B4-BE49-F238E27FC236}">
                <a16:creationId xmlns:a16="http://schemas.microsoft.com/office/drawing/2014/main" id="{BE76DCB3-F6EB-8A44-469B-E97FE7DC1E4A}"/>
              </a:ext>
            </a:extLst>
          </p:cNvPr>
          <p:cNvSpPr>
            <a:spLocks noGrp="1"/>
          </p:cNvSpPr>
          <p:nvPr>
            <p:ph idx="1"/>
          </p:nvPr>
        </p:nvSpPr>
        <p:spPr>
          <a:xfrm>
            <a:off x="339677" y="4651276"/>
            <a:ext cx="14020800" cy="7735712"/>
          </a:xfrm>
        </p:spPr>
        <p:txBody>
          <a:bodyPr/>
          <a:lstStyle/>
          <a:p>
            <a:r>
              <a:rPr lang="he-IL" dirty="0"/>
              <a:t>מוסד ציבורי המדווח למע"מ – עקרון הפיצול לפי מבחני בשערייך ירושלים</a:t>
            </a:r>
          </a:p>
          <a:p>
            <a:r>
              <a:rPr lang="he-IL" dirty="0"/>
              <a:t>מוסד ציבורי שמחזור הכנסותיו נמוך זכאי לדרוש פיצוי מגורמים שונים</a:t>
            </a:r>
          </a:p>
          <a:p>
            <a:r>
              <a:rPr lang="he-IL" dirty="0"/>
              <a:t>בסיס מזומן</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6289323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E6C023-DA63-BD30-9346-72C2BA6725F2}"/>
              </a:ext>
            </a:extLst>
          </p:cNvPr>
          <p:cNvSpPr>
            <a:spLocks noGrp="1"/>
          </p:cNvSpPr>
          <p:nvPr>
            <p:ph type="title"/>
          </p:nvPr>
        </p:nvSpPr>
        <p:spPr/>
        <p:txBody>
          <a:bodyPr/>
          <a:lstStyle/>
          <a:p>
            <a:r>
              <a:rPr lang="he-IL"/>
              <a:t>.</a:t>
            </a:r>
          </a:p>
        </p:txBody>
      </p:sp>
      <p:sp>
        <p:nvSpPr>
          <p:cNvPr id="3" name="מציין מיקום תוכן 2">
            <a:extLst>
              <a:ext uri="{FF2B5EF4-FFF2-40B4-BE49-F238E27FC236}">
                <a16:creationId xmlns:a16="http://schemas.microsoft.com/office/drawing/2014/main" id="{FE90D16C-671E-B895-76F6-1AA4E3761583}"/>
              </a:ext>
            </a:extLst>
          </p:cNvPr>
          <p:cNvSpPr>
            <a:spLocks noGrp="1"/>
          </p:cNvSpPr>
          <p:nvPr>
            <p:ph idx="1"/>
          </p:nvPr>
        </p:nvSpPr>
        <p:spPr>
          <a:xfrm>
            <a:off x="1134281" y="2235622"/>
            <a:ext cx="14020800" cy="7735712"/>
          </a:xfrm>
        </p:spPr>
        <p:txBody>
          <a:bodyPr>
            <a:normAutofit/>
          </a:bodyPr>
          <a:lstStyle/>
          <a:p>
            <a:pPr marL="0" indent="0" algn="ctr">
              <a:buNone/>
            </a:pPr>
            <a:r>
              <a:rPr lang="he-IL" sz="5867" dirty="0">
                <a:solidFill>
                  <a:srgbClr val="002060"/>
                </a:solidFill>
                <a:latin typeface="Guttman Yad-Brush" panose="02010401010101010101" pitchFamily="2" charset="-79"/>
                <a:cs typeface="Guttman Yad-Brush" panose="02010401010101010101" pitchFamily="2" charset="-79"/>
              </a:rPr>
              <a:t>תודה רבה </a:t>
            </a:r>
            <a:r>
              <a:rPr lang="he-IL" sz="5867" dirty="0" smtClean="0">
                <a:solidFill>
                  <a:srgbClr val="002060"/>
                </a:solidFill>
                <a:latin typeface="Guttman Yad-Brush" panose="02010401010101010101" pitchFamily="2" charset="-79"/>
                <a:cs typeface="Guttman Yad-Brush" panose="02010401010101010101" pitchFamily="2" charset="-79"/>
              </a:rPr>
              <a:t>לכל משתתפים</a:t>
            </a:r>
            <a:endParaRPr lang="he-IL" sz="5867" dirty="0">
              <a:solidFill>
                <a:srgbClr val="002060"/>
              </a:solidFill>
              <a:latin typeface="Guttman Yad-Brush" panose="02010401010101010101" pitchFamily="2" charset="-79"/>
              <a:cs typeface="Guttman Yad-Brush" panose="02010401010101010101" pitchFamily="2" charset="-79"/>
            </a:endParaRPr>
          </a:p>
          <a:p>
            <a:pPr marL="0" indent="0" algn="ctr">
              <a:buNone/>
            </a:pPr>
            <a:endParaRPr lang="he-IL" sz="5867" dirty="0">
              <a:solidFill>
                <a:srgbClr val="002060"/>
              </a:solidFill>
              <a:latin typeface="Guttman Yad-Brush" panose="02010401010101010101" pitchFamily="2" charset="-79"/>
              <a:cs typeface="Guttman Yad-Brush" panose="02010401010101010101" pitchFamily="2" charset="-79"/>
            </a:endParaRPr>
          </a:p>
          <a:p>
            <a:pPr marL="0" indent="0" algn="ctr">
              <a:buNone/>
            </a:pPr>
            <a:r>
              <a:rPr lang="he-IL" sz="5867" dirty="0">
                <a:solidFill>
                  <a:srgbClr val="002060"/>
                </a:solidFill>
                <a:latin typeface="Guttman Yad-Brush" panose="02010401010101010101" pitchFamily="2" charset="-79"/>
                <a:cs typeface="Guttman Yad-Brush" panose="02010401010101010101" pitchFamily="2" charset="-79"/>
              </a:rPr>
              <a:t>נקווה לימים שקטים החזרת החטופים והצלחה לצה"ל!</a:t>
            </a:r>
          </a:p>
          <a:p>
            <a:pPr marL="0" indent="0" algn="ctr">
              <a:buNone/>
            </a:pPr>
            <a:endParaRPr lang="he-IL" sz="5867" dirty="0">
              <a:solidFill>
                <a:srgbClr val="002060"/>
              </a:solidFill>
              <a:latin typeface="Guttman Yad-Brush" panose="02010401010101010101" pitchFamily="2" charset="-79"/>
              <a:cs typeface="Guttman Yad-Brush" panose="02010401010101010101" pitchFamily="2" charset="-79"/>
            </a:endParaRPr>
          </a:p>
          <a:p>
            <a:pPr marL="0" indent="0" algn="ctr">
              <a:buNone/>
            </a:pPr>
            <a:r>
              <a:rPr lang="he-IL" sz="5867" dirty="0">
                <a:solidFill>
                  <a:srgbClr val="002060"/>
                </a:solidFill>
                <a:latin typeface="Guttman Yad-Brush" panose="02010401010101010101" pitchFamily="2" charset="-79"/>
                <a:cs typeface="Guttman Yad-Brush" panose="02010401010101010101" pitchFamily="2" charset="-79"/>
              </a:rPr>
              <a:t>מאיתן צחור, עו"ד</a:t>
            </a:r>
          </a:p>
          <a:p>
            <a:pPr marL="0" indent="0" algn="ctr">
              <a:buNone/>
            </a:pPr>
            <a:r>
              <a:rPr lang="he-IL" sz="5867" dirty="0">
                <a:solidFill>
                  <a:srgbClr val="002060"/>
                </a:solidFill>
                <a:latin typeface="Guttman Yad-Brush" panose="02010401010101010101" pitchFamily="2" charset="-79"/>
                <a:cs typeface="Guttman Yad-Brush" panose="02010401010101010101" pitchFamily="2" charset="-79"/>
              </a:rPr>
              <a:t>וצוות </a:t>
            </a:r>
            <a:r>
              <a:rPr lang="he-IL" sz="5867" dirty="0" smtClean="0">
                <a:solidFill>
                  <a:srgbClr val="002060"/>
                </a:solidFill>
                <a:latin typeface="Guttman Yad-Brush" panose="02010401010101010101" pitchFamily="2" charset="-79"/>
                <a:cs typeface="Guttman Yad-Brush" panose="02010401010101010101" pitchFamily="2" charset="-79"/>
              </a:rPr>
              <a:t>"במת מיסים</a:t>
            </a:r>
            <a:r>
              <a:rPr lang="he-IL" sz="5867" dirty="0">
                <a:solidFill>
                  <a:srgbClr val="002060"/>
                </a:solidFill>
                <a:latin typeface="Guttman Yad-Brush" panose="02010401010101010101" pitchFamily="2" charset="-79"/>
                <a:cs typeface="Guttman Yad-Brush" panose="02010401010101010101" pitchFamily="2" charset="-79"/>
              </a:rPr>
              <a:t>" בהוצאת רונן</a:t>
            </a:r>
          </a:p>
        </p:txBody>
      </p:sp>
      <p:pic>
        <p:nvPicPr>
          <p:cNvPr id="4" name="מציין מיקום תוכן 5">
            <a:extLst>
              <a:ext uri="{FF2B5EF4-FFF2-40B4-BE49-F238E27FC236}">
                <a16:creationId xmlns:a16="http://schemas.microsoft.com/office/drawing/2014/main" id="{D81EF5EC-EC10-6AC2-D446-06651653A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215854" y="10800423"/>
            <a:ext cx="2037552" cy="1148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תמונה 4">
            <a:extLst>
              <a:ext uri="{FF2B5EF4-FFF2-40B4-BE49-F238E27FC236}">
                <a16:creationId xmlns:a16="http://schemas.microsoft.com/office/drawing/2014/main" id="{FFE386E7-7380-58F6-6C5E-9AB75F635E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425" y="11027879"/>
            <a:ext cx="2019300" cy="921413"/>
          </a:xfrm>
          <a:prstGeom prst="rect">
            <a:avLst/>
          </a:prstGeom>
        </p:spPr>
      </p:pic>
      <p:pic>
        <p:nvPicPr>
          <p:cNvPr id="6" name="תמונה 5">
            <a:extLst>
              <a:ext uri="{FF2B5EF4-FFF2-40B4-BE49-F238E27FC236}">
                <a16:creationId xmlns:a16="http://schemas.microsoft.com/office/drawing/2014/main" id="{0DF17652-44EB-91E9-7B84-33EF501DA5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61" y="11027879"/>
            <a:ext cx="2961961" cy="930120"/>
          </a:xfrm>
          <a:prstGeom prst="rect">
            <a:avLst/>
          </a:prstGeom>
        </p:spPr>
      </p:pic>
    </p:spTree>
    <p:extLst>
      <p:ext uri="{BB962C8B-B14F-4D97-AF65-F5344CB8AC3E}">
        <p14:creationId xmlns:p14="http://schemas.microsoft.com/office/powerpoint/2010/main" val="35094889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pic>
        <p:nvPicPr>
          <p:cNvPr id="5" name="מציין מיקום תוכן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3101" r="2739" b="57247"/>
          <a:stretch/>
        </p:blipFill>
        <p:spPr>
          <a:xfrm>
            <a:off x="1226782" y="395785"/>
            <a:ext cx="13512800" cy="7439902"/>
          </a:xfrm>
          <a:prstGeom prst="rect">
            <a:avLst/>
          </a:prstGeom>
        </p:spPr>
      </p:pic>
      <p:sp>
        <p:nvSpPr>
          <p:cNvPr id="6" name="מציין מיקום תוכן 5"/>
          <p:cNvSpPr>
            <a:spLocks noGrp="1"/>
          </p:cNvSpPr>
          <p:nvPr>
            <p:ph idx="1"/>
          </p:nvPr>
        </p:nvSpPr>
        <p:spPr/>
        <p:txBody>
          <a:bodyPr/>
          <a:lstStyle/>
          <a:p>
            <a:endParaRPr lang="he-IL" dirty="0"/>
          </a:p>
        </p:txBody>
      </p:sp>
      <p:pic>
        <p:nvPicPr>
          <p:cNvPr id="7" name="מציין מיקום תוכן 3"/>
          <p:cNvPicPr>
            <a:picLocks noChangeAspect="1"/>
          </p:cNvPicPr>
          <p:nvPr/>
        </p:nvPicPr>
        <p:blipFill rotWithShape="1">
          <a:blip r:embed="rId4">
            <a:extLst>
              <a:ext uri="{BEBA8EAE-BF5A-486C-A8C5-ECC9F3942E4B}">
                <a14:imgProps xmlns:a14="http://schemas.microsoft.com/office/drawing/2010/main">
                  <a14:imgLayer r:embed="rId3">
                    <a14:imgEffect>
                      <a14:sharpenSoften amount="25000"/>
                    </a14:imgEffect>
                    <a14:imgEffect>
                      <a14:saturation sat="66000"/>
                    </a14:imgEffect>
                  </a14:imgLayer>
                </a14:imgProps>
              </a:ext>
              <a:ext uri="{28A0092B-C50C-407E-A947-70E740481C1C}">
                <a14:useLocalDpi xmlns:a14="http://schemas.microsoft.com/office/drawing/2010/main" val="0"/>
              </a:ext>
            </a:extLst>
          </a:blip>
          <a:srcRect l="30612" t="71729" r="5393" b="17136"/>
          <a:stretch/>
        </p:blipFill>
        <p:spPr>
          <a:xfrm>
            <a:off x="3944204" y="8057933"/>
            <a:ext cx="8598090" cy="2701089"/>
          </a:xfrm>
          <a:prstGeom prst="rect">
            <a:avLst/>
          </a:prstGeom>
        </p:spPr>
      </p:pic>
      <p:sp>
        <p:nvSpPr>
          <p:cNvPr id="9" name="TextBox 8"/>
          <p:cNvSpPr txBox="1"/>
          <p:nvPr/>
        </p:nvSpPr>
        <p:spPr>
          <a:xfrm>
            <a:off x="3356211" y="10981268"/>
            <a:ext cx="9253941" cy="830997"/>
          </a:xfrm>
          <a:prstGeom prst="rect">
            <a:avLst/>
          </a:prstGeom>
          <a:solidFill>
            <a:srgbClr val="FF0000"/>
          </a:solidFill>
        </p:spPr>
        <p:txBody>
          <a:bodyPr wrap="square" rtlCol="1">
            <a:spAutoFit/>
          </a:bodyPr>
          <a:lstStyle/>
          <a:p>
            <a:pPr algn="ctr"/>
            <a:r>
              <a:rPr lang="he-IL" sz="2400" b="1" dirty="0" smtClean="0">
                <a:ln>
                  <a:solidFill>
                    <a:schemeClr val="bg2"/>
                  </a:solidFill>
                </a:ln>
                <a:solidFill>
                  <a:schemeClr val="bg1"/>
                </a:solidFill>
                <a:effectLst>
                  <a:outerShdw blurRad="38100" dist="38100" dir="2700000" algn="tl">
                    <a:srgbClr val="000000">
                      <a:alpha val="43137"/>
                    </a:srgbClr>
                  </a:outerShdw>
                </a:effectLst>
                <a:cs typeface="+mj-cs"/>
              </a:rPr>
              <a:t>ניהול והפקת השידור : </a:t>
            </a:r>
            <a:r>
              <a:rPr lang="en-US" sz="2400" b="1" dirty="0" smtClean="0">
                <a:ln>
                  <a:solidFill>
                    <a:schemeClr val="bg2"/>
                  </a:solidFill>
                </a:ln>
                <a:solidFill>
                  <a:schemeClr val="bg1"/>
                </a:solidFill>
                <a:effectLst>
                  <a:outerShdw blurRad="38100" dist="38100" dir="2700000" algn="tl">
                    <a:srgbClr val="000000">
                      <a:alpha val="43137"/>
                    </a:srgbClr>
                  </a:outerShdw>
                </a:effectLst>
                <a:cs typeface="+mj-cs"/>
              </a:rPr>
              <a:t>Star Up by Or-li Asia </a:t>
            </a:r>
            <a:r>
              <a:rPr lang="he-IL" sz="2400" b="1" dirty="0" smtClean="0">
                <a:ln>
                  <a:solidFill>
                    <a:schemeClr val="bg2"/>
                  </a:solidFill>
                </a:ln>
                <a:solidFill>
                  <a:schemeClr val="bg1"/>
                </a:solidFill>
                <a:effectLst>
                  <a:outerShdw blurRad="38100" dist="38100" dir="2700000" algn="tl">
                    <a:srgbClr val="000000">
                      <a:alpha val="43137"/>
                    </a:srgbClr>
                  </a:outerShdw>
                </a:effectLst>
                <a:cs typeface="+mj-cs"/>
              </a:rPr>
              <a:t> - שידורי אונליין מקצועיים ברשת</a:t>
            </a:r>
          </a:p>
          <a:p>
            <a:pPr algn="ctr"/>
            <a:r>
              <a:rPr lang="he-IL" sz="2400" b="1" dirty="0" smtClean="0">
                <a:ln>
                  <a:solidFill>
                    <a:schemeClr val="bg2"/>
                  </a:solidFill>
                </a:ln>
                <a:solidFill>
                  <a:schemeClr val="bg1"/>
                </a:solidFill>
                <a:effectLst>
                  <a:outerShdw blurRad="38100" dist="38100" dir="2700000" algn="tl">
                    <a:srgbClr val="000000">
                      <a:alpha val="43137"/>
                    </a:srgbClr>
                  </a:outerShdw>
                </a:effectLst>
                <a:cs typeface="+mj-cs"/>
              </a:rPr>
              <a:t>טל' תמיכה למשתתפים לפני ובשידור :  079-6800072</a:t>
            </a:r>
            <a:endParaRPr lang="he-IL" sz="2400" b="1" dirty="0">
              <a:ln>
                <a:solidFill>
                  <a:schemeClr val="bg2"/>
                </a:solidFill>
              </a:ln>
              <a:solidFill>
                <a:schemeClr val="bg1"/>
              </a:solidFill>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37024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3112</TotalTime>
  <Words>4362</Words>
  <Application>Microsoft Office PowerPoint</Application>
  <PresentationFormat>מותאם אישית</PresentationFormat>
  <Paragraphs>825</Paragraphs>
  <Slides>96</Slides>
  <Notes>66</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96</vt:i4>
      </vt:variant>
    </vt:vector>
  </HeadingPairs>
  <TitlesOfParts>
    <vt:vector size="106" baseType="lpstr">
      <vt:lpstr>Arial</vt:lpstr>
      <vt:lpstr>Calibri</vt:lpstr>
      <vt:lpstr>Calibri Light</vt:lpstr>
      <vt:lpstr>Century Gothic</vt:lpstr>
      <vt:lpstr>David</vt:lpstr>
      <vt:lpstr>Gisha</vt:lpstr>
      <vt:lpstr>Guttman Yad-Brush</vt:lpstr>
      <vt:lpstr>Times New Roman</vt:lpstr>
      <vt:lpstr>Wingdings</vt:lpstr>
      <vt:lpstr>ערכת נושא Office</vt:lpstr>
      <vt:lpstr>מצגת של PowerPoint‏</vt:lpstr>
      <vt:lpstr>מצגת של PowerPoint‏</vt:lpstr>
      <vt:lpstr>חלוקת הארץ לאזורי פיצוי</vt:lpstr>
      <vt:lpstr>מצגת של PowerPoint‏</vt:lpstr>
      <vt:lpstr>חלוקת הארץ לאזורי פיצוי</vt:lpstr>
      <vt:lpstr>מצגת של PowerPoint‏</vt:lpstr>
      <vt:lpstr>מצגת של PowerPoint‏</vt:lpstr>
      <vt:lpstr>מצגת של PowerPoint‏</vt:lpstr>
      <vt:lpstr>פיצויים בשל נזקים בתקופה הקובעת</vt:lpstr>
      <vt:lpstr>מצגת של PowerPoint‏</vt:lpstr>
      <vt:lpstr>תנאים מקדמיים למסלול הירוק</vt:lpstr>
      <vt:lpstr>תנאים מקדמיים למסלול הירוק</vt:lpstr>
      <vt:lpstr>תנאים מקדמיים למסלול הירוק</vt:lpstr>
      <vt:lpstr>תנאים מקדמיים למסלול הירוק</vt:lpstr>
      <vt:lpstr>מצגת של PowerPoint‏</vt:lpstr>
      <vt:lpstr>פיצויים בשל נזקים בתקופה הקובעת</vt:lpstr>
      <vt:lpstr>מי לא זכאי לפיצוי</vt:lpstr>
      <vt:lpstr>מי לא זכאי לפיצוי</vt:lpstr>
      <vt:lpstr>מי לא זכאי לפיצוי</vt:lpstr>
      <vt:lpstr>מי לא זכאי לפיצוי</vt:lpstr>
      <vt:lpstr>מצגת של PowerPoint‏</vt:lpstr>
      <vt:lpstr>פיצויים בשל נזקים בתקופה הקובעת</vt:lpstr>
      <vt:lpstr>מי לא זכאי לפיצוי</vt:lpstr>
      <vt:lpstr>מצגת של PowerPoint‏</vt:lpstr>
      <vt:lpstr>פיצויים בשל נזקים בתקופה הקובעת</vt:lpstr>
      <vt:lpstr>מצגת של PowerPoint‏</vt:lpstr>
      <vt:lpstr>תקרת הזיכוי לחודש</vt:lpstr>
      <vt:lpstr>נוסחת הפיצוי</vt:lpstr>
      <vt:lpstr>נוסחת הפיצוי</vt:lpstr>
      <vt:lpstr>נוסחת הפיצוי</vt:lpstr>
      <vt:lpstr>נוסחת הפיצוי</vt:lpstr>
      <vt:lpstr>מקדם ההוצאות הקבועות</vt:lpstr>
      <vt:lpstr>מקדם הוצאות קבועות</vt:lpstr>
      <vt:lpstr>מצגת של PowerPoint‏</vt:lpstr>
      <vt:lpstr>מצגת של PowerPoint‏</vt:lpstr>
      <vt:lpstr>תנאים מקדמיים למסלול הירוק</vt:lpstr>
      <vt:lpstr>תנאים מקדמיים למסלול הירוק</vt:lpstr>
      <vt:lpstr>תנאים מקדמיים למסלול הירוק</vt:lpstr>
      <vt:lpstr>מענק הפיצוי </vt:lpstr>
      <vt:lpstr>מצגת של PowerPoint‏</vt:lpstr>
      <vt:lpstr>אופן הגשת הבקשות לפיצוי</vt:lpstr>
      <vt:lpstr>אופן הגשת הבקשות לפיצוי</vt:lpstr>
      <vt:lpstr>אופן הגשת הבקשות לפיצוי</vt:lpstr>
      <vt:lpstr>אופן הגשת הבקשות לפיצוי</vt:lpstr>
      <vt:lpstr>אופן הגשת הבקשות לפיצוי</vt:lpstr>
      <vt:lpstr>אופן הגשת הבקשות לפיצוי</vt:lpstr>
      <vt:lpstr>אופן הגשת הבקשות לפיצוי</vt:lpstr>
      <vt:lpstr>אופן הגשת הבקשות לפיצוי</vt:lpstr>
      <vt:lpstr>אופן הגשת הבקשות לפיצוי</vt:lpstr>
      <vt:lpstr>אופן הגשת הבקשות לפיצוי</vt:lpstr>
      <vt:lpstr>מצגת של PowerPoint‏</vt:lpstr>
      <vt:lpstr>מצגת של PowerPoint‏</vt:lpstr>
      <vt:lpstr>מטרת המסלול הכתום</vt:lpstr>
      <vt:lpstr>מצגת של PowerPoint‏</vt:lpstr>
      <vt:lpstr>מסלול שכר</vt:lpstr>
      <vt:lpstr>מסלול שכר</vt:lpstr>
      <vt:lpstr>מסלול שכר</vt:lpstr>
      <vt:lpstr>מסלול שכר</vt:lpstr>
      <vt:lpstr>מסלול שכר</vt:lpstr>
      <vt:lpstr>נוסחת הפיצוי במסלול השכר</vt:lpstr>
      <vt:lpstr>מצגת של PowerPoint‏</vt:lpstr>
      <vt:lpstr>מי לא זכאי לפיצוי במסלול שכר</vt:lpstr>
      <vt:lpstr>מצגת של PowerPoint‏</vt:lpstr>
      <vt:lpstr>מסלול מחזורים</vt:lpstr>
      <vt:lpstr>נוסחת הפיצוי במסלול מחזורים</vt:lpstr>
      <vt:lpstr>מסלול מחזורים</vt:lpstr>
      <vt:lpstr>מסלול מחזורים</vt:lpstr>
      <vt:lpstr>מסלול מחזורים</vt:lpstr>
      <vt:lpstr>מצגת של PowerPoint‏</vt:lpstr>
      <vt:lpstr>מי לא זכאי לפיצוי במסלול שכר</vt:lpstr>
      <vt:lpstr>מי לא זכאי לפיצוי במסלול שכר</vt:lpstr>
      <vt:lpstr>מצגת של PowerPoint‏</vt:lpstr>
      <vt:lpstr>מצגת של PowerPoint‏</vt:lpstr>
      <vt:lpstr> פיצויים לעמותות וחל"צים בתקופת מלחמת 'חרבות ברזל'</vt:lpstr>
      <vt:lpstr>ניזוק</vt:lpstr>
      <vt:lpstr>תנאים מקדמיים לפיצוי  (*כמו לשאר מקבלי הפיצוי)</vt:lpstr>
      <vt:lpstr>תקופת הזכאות לפיצוי</vt:lpstr>
      <vt:lpstr>מוסד ציבור זכאי</vt:lpstr>
      <vt:lpstr>מחזור עסקאות לגבי עוסק   (*לא חל על מוסד ציבורי)</vt:lpstr>
      <vt:lpstr>מחזור עסקאות  לגבי מוסד ציבורי זכאי</vt:lpstr>
      <vt:lpstr>מחזור עסקאות בשנת הבסיס  (*חישוב המחזור השנתי) </vt:lpstr>
      <vt:lpstr>מחזור העסקאות הקובע  (מועד תחילת פעילות לפני 2.9.22)</vt:lpstr>
      <vt:lpstr>עסק שנפתח לאחר 2.9.2022  עד יום 30.9.2023</vt:lpstr>
      <vt:lpstr>שעור הירידה במחזור העסקאות (באחוזים)</vt:lpstr>
      <vt:lpstr>מקדם הוצאות קבועות  (קביעת אחוז נורמטבי שבו יש להכפיל)</vt:lpstr>
      <vt:lpstr>הוצאות קבועות – היקף בסיס הפיצוי</vt:lpstr>
      <vt:lpstr>שלב א' –  הפיצוי עבור ההוצאות הקבועות</vt:lpstr>
      <vt:lpstr>שלב ב' = פיצוי עבור תשלום שכר</vt:lpstr>
      <vt:lpstr>כפיפות לקשר  בין השכר לירידה במחזורים</vt:lpstr>
      <vt:lpstr>שלב ב' – הפיצוי עבור הוצאות שכר ששולמו בתקופה המזכה</vt:lpstr>
      <vt:lpstr>שלב ב' – הפיצוי עבור הוצאות שכר ששולמו בתקופה המזכה</vt:lpstr>
      <vt:lpstr>סיכום שלב א' ושלב ב'</vt:lpstr>
      <vt:lpstr>מחזור עסקאות עד 300,000 ש"ח</vt:lpstr>
      <vt:lpstr>האם מוסד ציבורי  שאינו זכאי – זכאי לפיצוי ?</vt:lpstr>
      <vt:lpstr>.</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18</cp:revision>
  <dcterms:created xsi:type="dcterms:W3CDTF">2023-11-14T20:23:38Z</dcterms:created>
  <dcterms:modified xsi:type="dcterms:W3CDTF">2023-11-19T11:00:45Z</dcterms:modified>
</cp:coreProperties>
</file>